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4"/>
  </p:notesMasterIdLst>
  <p:handoutMasterIdLst>
    <p:handoutMasterId r:id="rId35"/>
  </p:handoutMasterIdLst>
  <p:sldIdLst>
    <p:sldId id="257" r:id="rId2"/>
    <p:sldId id="342" r:id="rId3"/>
    <p:sldId id="268" r:id="rId4"/>
    <p:sldId id="423" r:id="rId5"/>
    <p:sldId id="392" r:id="rId6"/>
    <p:sldId id="422" r:id="rId7"/>
    <p:sldId id="403" r:id="rId8"/>
    <p:sldId id="343" r:id="rId9"/>
    <p:sldId id="314" r:id="rId10"/>
    <p:sldId id="400" r:id="rId11"/>
    <p:sldId id="401" r:id="rId12"/>
    <p:sldId id="402" r:id="rId13"/>
    <p:sldId id="421" r:id="rId14"/>
    <p:sldId id="424" r:id="rId15"/>
    <p:sldId id="425" r:id="rId16"/>
    <p:sldId id="426" r:id="rId17"/>
    <p:sldId id="427" r:id="rId18"/>
    <p:sldId id="428" r:id="rId19"/>
    <p:sldId id="429" r:id="rId20"/>
    <p:sldId id="430" r:id="rId21"/>
    <p:sldId id="431" r:id="rId22"/>
    <p:sldId id="439" r:id="rId23"/>
    <p:sldId id="438" r:id="rId24"/>
    <p:sldId id="441" r:id="rId25"/>
    <p:sldId id="420" r:id="rId26"/>
    <p:sldId id="432" r:id="rId27"/>
    <p:sldId id="433" r:id="rId28"/>
    <p:sldId id="434" r:id="rId29"/>
    <p:sldId id="435" r:id="rId30"/>
    <p:sldId id="436" r:id="rId31"/>
    <p:sldId id="437" r:id="rId32"/>
    <p:sldId id="390" r:id="rId33"/>
  </p:sldIdLst>
  <p:sldSz cx="9144000" cy="6858000" type="screen4x3"/>
  <p:notesSz cx="6858000" cy="9144000"/>
  <p:defaultTextStyle>
    <a:defPPr>
      <a:defRPr lang="en-US"/>
    </a:defPPr>
    <a:lvl1pPr algn="l" rtl="0" fontAlgn="base">
      <a:spcBef>
        <a:spcPct val="0"/>
      </a:spcBef>
      <a:spcAft>
        <a:spcPct val="0"/>
      </a:spcAft>
      <a:defRPr sz="2800" b="1" kern="1200">
        <a:solidFill>
          <a:schemeClr val="tx1"/>
        </a:solidFill>
        <a:latin typeface="Arial" charset="0"/>
        <a:ea typeface="楷体_GB2312" pitchFamily="49" charset="-122"/>
        <a:cs typeface="+mn-cs"/>
      </a:defRPr>
    </a:lvl1pPr>
    <a:lvl2pPr marL="457200" algn="l" rtl="0" fontAlgn="base">
      <a:spcBef>
        <a:spcPct val="0"/>
      </a:spcBef>
      <a:spcAft>
        <a:spcPct val="0"/>
      </a:spcAft>
      <a:defRPr sz="2800" b="1" kern="1200">
        <a:solidFill>
          <a:schemeClr val="tx1"/>
        </a:solidFill>
        <a:latin typeface="Arial" charset="0"/>
        <a:ea typeface="楷体_GB2312" pitchFamily="49" charset="-122"/>
        <a:cs typeface="+mn-cs"/>
      </a:defRPr>
    </a:lvl2pPr>
    <a:lvl3pPr marL="914400" algn="l" rtl="0" fontAlgn="base">
      <a:spcBef>
        <a:spcPct val="0"/>
      </a:spcBef>
      <a:spcAft>
        <a:spcPct val="0"/>
      </a:spcAft>
      <a:defRPr sz="2800" b="1" kern="1200">
        <a:solidFill>
          <a:schemeClr val="tx1"/>
        </a:solidFill>
        <a:latin typeface="Arial" charset="0"/>
        <a:ea typeface="楷体_GB2312" pitchFamily="49" charset="-122"/>
        <a:cs typeface="+mn-cs"/>
      </a:defRPr>
    </a:lvl3pPr>
    <a:lvl4pPr marL="1371600" algn="l" rtl="0" fontAlgn="base">
      <a:spcBef>
        <a:spcPct val="0"/>
      </a:spcBef>
      <a:spcAft>
        <a:spcPct val="0"/>
      </a:spcAft>
      <a:defRPr sz="2800" b="1" kern="1200">
        <a:solidFill>
          <a:schemeClr val="tx1"/>
        </a:solidFill>
        <a:latin typeface="Arial" charset="0"/>
        <a:ea typeface="楷体_GB2312" pitchFamily="49" charset="-122"/>
        <a:cs typeface="+mn-cs"/>
      </a:defRPr>
    </a:lvl4pPr>
    <a:lvl5pPr marL="1828800" algn="l" rtl="0" fontAlgn="base">
      <a:spcBef>
        <a:spcPct val="0"/>
      </a:spcBef>
      <a:spcAft>
        <a:spcPct val="0"/>
      </a:spcAft>
      <a:defRPr sz="2800" b="1" kern="1200">
        <a:solidFill>
          <a:schemeClr val="tx1"/>
        </a:solidFill>
        <a:latin typeface="Arial" charset="0"/>
        <a:ea typeface="楷体_GB2312" pitchFamily="49" charset="-122"/>
        <a:cs typeface="+mn-cs"/>
      </a:defRPr>
    </a:lvl5pPr>
    <a:lvl6pPr marL="2286000" algn="l" defTabSz="914400" rtl="0" eaLnBrk="1" latinLnBrk="0" hangingPunct="1">
      <a:defRPr sz="2800" b="1" kern="1200">
        <a:solidFill>
          <a:schemeClr val="tx1"/>
        </a:solidFill>
        <a:latin typeface="Arial" charset="0"/>
        <a:ea typeface="楷体_GB2312" pitchFamily="49" charset="-122"/>
        <a:cs typeface="+mn-cs"/>
      </a:defRPr>
    </a:lvl6pPr>
    <a:lvl7pPr marL="2743200" algn="l" defTabSz="914400" rtl="0" eaLnBrk="1" latinLnBrk="0" hangingPunct="1">
      <a:defRPr sz="2800" b="1" kern="1200">
        <a:solidFill>
          <a:schemeClr val="tx1"/>
        </a:solidFill>
        <a:latin typeface="Arial" charset="0"/>
        <a:ea typeface="楷体_GB2312" pitchFamily="49" charset="-122"/>
        <a:cs typeface="+mn-cs"/>
      </a:defRPr>
    </a:lvl7pPr>
    <a:lvl8pPr marL="3200400" algn="l" defTabSz="914400" rtl="0" eaLnBrk="1" latinLnBrk="0" hangingPunct="1">
      <a:defRPr sz="2800" b="1" kern="1200">
        <a:solidFill>
          <a:schemeClr val="tx1"/>
        </a:solidFill>
        <a:latin typeface="Arial" charset="0"/>
        <a:ea typeface="楷体_GB2312" pitchFamily="49" charset="-122"/>
        <a:cs typeface="+mn-cs"/>
      </a:defRPr>
    </a:lvl8pPr>
    <a:lvl9pPr marL="3657600" algn="l" defTabSz="914400" rtl="0" eaLnBrk="1" latinLnBrk="0" hangingPunct="1">
      <a:defRPr sz="2800" b="1" kern="1200">
        <a:solidFill>
          <a:schemeClr val="tx1"/>
        </a:solidFill>
        <a:latin typeface="Arial"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 li" initials="zl" lastIdx="1" clrIdx="0">
    <p:extLst>
      <p:ext uri="{19B8F6BF-5375-455C-9EA6-DF929625EA0E}">
        <p15:presenceInfo xmlns:p15="http://schemas.microsoft.com/office/powerpoint/2012/main" userId="18309df85e23b9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33CC"/>
    <a:srgbClr val="000000"/>
    <a:srgbClr val="002448"/>
    <a:srgbClr val="3399FF"/>
    <a:srgbClr val="333399"/>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75848" autoAdjust="0"/>
  </p:normalViewPr>
  <p:slideViewPr>
    <p:cSldViewPr>
      <p:cViewPr varScale="1">
        <p:scale>
          <a:sx n="82" d="100"/>
          <a:sy n="82" d="100"/>
        </p:scale>
        <p:origin x="1602"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mn-ea"/>
                <a:cs typeface="Arial" charset="0"/>
              </a:defRPr>
            </a:lvl1pPr>
          </a:lstStyle>
          <a:p>
            <a:pPr>
              <a:defRPr/>
            </a:pPr>
            <a:endParaRPr lang="zh-CN" altLang="en-US"/>
          </a:p>
        </p:txBody>
      </p:sp>
      <p:sp>
        <p:nvSpPr>
          <p:cNvPr id="39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mn-ea"/>
                <a:cs typeface="Arial" charset="0"/>
              </a:defRPr>
            </a:lvl1pPr>
          </a:lstStyle>
          <a:p>
            <a:pPr>
              <a:defRPr/>
            </a:pPr>
            <a:endParaRPr lang="en-US" altLang="zh-CN"/>
          </a:p>
        </p:txBody>
      </p:sp>
      <p:sp>
        <p:nvSpPr>
          <p:cNvPr id="39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mn-ea"/>
                <a:cs typeface="Arial" charset="0"/>
              </a:defRPr>
            </a:lvl1pPr>
          </a:lstStyle>
          <a:p>
            <a:pPr>
              <a:defRPr/>
            </a:pPr>
            <a:endParaRPr lang="en-US" altLang="zh-CN"/>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mn-ea"/>
                <a:cs typeface="Arial" charset="0"/>
              </a:defRPr>
            </a:lvl1pPr>
          </a:lstStyle>
          <a:p>
            <a:pPr>
              <a:defRPr/>
            </a:pPr>
            <a:fld id="{6352D24A-F317-4305-9858-60BAFED92020}" type="slidenum">
              <a:rPr lang="zh-CN" altLang="en-US"/>
              <a:pPr>
                <a:defRPr/>
              </a:pPr>
              <a:t>‹#›</a:t>
            </a:fld>
            <a:endParaRPr lang="en-US" altLang="zh-CN"/>
          </a:p>
        </p:txBody>
      </p:sp>
    </p:spTree>
    <p:extLst>
      <p:ext uri="{BB962C8B-B14F-4D97-AF65-F5344CB8AC3E}">
        <p14:creationId xmlns:p14="http://schemas.microsoft.com/office/powerpoint/2010/main" val="3363986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mn-ea"/>
                <a:cs typeface="Arial" charset="0"/>
              </a:defRPr>
            </a:lvl1pPr>
          </a:lstStyle>
          <a:p>
            <a:pPr>
              <a:defRPr/>
            </a:pPr>
            <a:endParaRPr lang="zh-CN" altLang="en-US"/>
          </a:p>
        </p:txBody>
      </p:sp>
      <p:sp>
        <p:nvSpPr>
          <p:cNvPr id="5222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mn-ea"/>
                <a:cs typeface="Arial" charset="0"/>
              </a:defRPr>
            </a:lvl1pPr>
          </a:lstStyle>
          <a:p>
            <a:pPr>
              <a:defRPr/>
            </a:pPr>
            <a:endParaRPr lang="en-US" altLang="zh-CN"/>
          </a:p>
        </p:txBody>
      </p:sp>
      <p:sp>
        <p:nvSpPr>
          <p:cNvPr id="358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222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223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mn-ea"/>
                <a:cs typeface="Arial" charset="0"/>
              </a:defRPr>
            </a:lvl1pPr>
          </a:lstStyle>
          <a:p>
            <a:pPr>
              <a:defRPr/>
            </a:pPr>
            <a:endParaRPr lang="en-US" altLang="zh-CN"/>
          </a:p>
        </p:txBody>
      </p:sp>
      <p:sp>
        <p:nvSpPr>
          <p:cNvPr id="5223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mn-ea"/>
                <a:cs typeface="Arial" charset="0"/>
              </a:defRPr>
            </a:lvl1pPr>
          </a:lstStyle>
          <a:p>
            <a:pPr>
              <a:defRPr/>
            </a:pPr>
            <a:fld id="{443FCD76-9219-4712-B1A8-EBD9E9CB3832}" type="slidenum">
              <a:rPr lang="zh-CN" altLang="en-US"/>
              <a:pPr>
                <a:defRPr/>
              </a:pPr>
              <a:t>‹#›</a:t>
            </a:fld>
            <a:endParaRPr lang="en-US" altLang="zh-CN"/>
          </a:p>
        </p:txBody>
      </p:sp>
    </p:spTree>
    <p:extLst>
      <p:ext uri="{BB962C8B-B14F-4D97-AF65-F5344CB8AC3E}">
        <p14:creationId xmlns:p14="http://schemas.microsoft.com/office/powerpoint/2010/main" val="18698192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02020"/>
                </a:solidFill>
                <a:effectLst/>
                <a:latin typeface="Microsoft Yahei" panose="020B0503020204020204" pitchFamily="34" charset="-122"/>
                <a:ea typeface="Microsoft Yahei" panose="020B0503020204020204" pitchFamily="34" charset="-122"/>
              </a:rPr>
              <a:t>实验性质：综合设计性实验</a:t>
            </a:r>
          </a:p>
          <a:p>
            <a:pPr algn="l"/>
            <a:r>
              <a:rPr lang="en-US" altLang="zh-CN" b="0" i="0" u="none" strike="noStrike" dirty="0">
                <a:solidFill>
                  <a:srgbClr val="000000"/>
                </a:solidFill>
                <a:effectLst/>
                <a:latin typeface="Arial" panose="020B0604020202020204" pitchFamily="34" charset="0"/>
              </a:rPr>
              <a:t>1 </a:t>
            </a:r>
            <a:r>
              <a:rPr lang="zh-CN" altLang="en-US" b="0" i="0" u="none" strike="noStrike" dirty="0">
                <a:solidFill>
                  <a:srgbClr val="000000"/>
                </a:solidFill>
                <a:effectLst/>
                <a:latin typeface="Arial" panose="020B0604020202020204" pitchFamily="34" charset="0"/>
              </a:rPr>
              <a:t>实验目的：</a:t>
            </a:r>
          </a:p>
          <a:p>
            <a:pPr algn="l"/>
            <a:r>
              <a:rPr lang="zh-CN" altLang="en-US" b="0" i="0" u="none" strike="noStrike" dirty="0">
                <a:solidFill>
                  <a:srgbClr val="000000"/>
                </a:solidFill>
                <a:effectLst/>
                <a:latin typeface="宋体" panose="02010600030101010101" pitchFamily="2" charset="-122"/>
                <a:ea typeface="宋体" panose="02010600030101010101" pitchFamily="2" charset="-122"/>
              </a:rPr>
              <a:t>（</a:t>
            </a:r>
            <a:r>
              <a:rPr lang="en-US" altLang="zh-CN" b="0" i="0" u="none" strike="noStrike" dirty="0">
                <a:solidFill>
                  <a:srgbClr val="000000"/>
                </a:solidFill>
                <a:effectLst/>
                <a:latin typeface="宋体" panose="02010600030101010101" pitchFamily="2" charset="-122"/>
                <a:ea typeface="宋体" panose="02010600030101010101" pitchFamily="2" charset="-122"/>
              </a:rPr>
              <a:t>1</a:t>
            </a:r>
            <a:r>
              <a:rPr lang="zh-CN" altLang="en-US" b="0" i="0" u="none" strike="noStrike" dirty="0">
                <a:solidFill>
                  <a:srgbClr val="000000"/>
                </a:solidFill>
                <a:effectLst/>
                <a:latin typeface="宋体" panose="02010600030101010101" pitchFamily="2" charset="-122"/>
                <a:ea typeface="宋体" panose="02010600030101010101" pitchFamily="2" charset="-122"/>
              </a:rPr>
              <a:t>）理解和区分工作组架构的网络和域架构的网络基本的概念。</a:t>
            </a:r>
            <a:endParaRPr lang="zh-CN" altLang="en-US" b="0" i="0" u="none" strike="noStrike" dirty="0">
              <a:solidFill>
                <a:srgbClr val="000000"/>
              </a:solidFill>
              <a:effectLst/>
              <a:latin typeface="Arial" panose="020B0604020202020204" pitchFamily="34" charset="0"/>
            </a:endParaRPr>
          </a:p>
          <a:p>
            <a:pPr algn="l"/>
            <a:r>
              <a:rPr lang="zh-CN" altLang="en-US" b="0" i="0" u="none" strike="noStrike" dirty="0">
                <a:solidFill>
                  <a:srgbClr val="000000"/>
                </a:solidFill>
                <a:effectLst/>
                <a:latin typeface="宋体" panose="02010600030101010101" pitchFamily="2" charset="-122"/>
                <a:ea typeface="宋体" panose="02010600030101010101" pitchFamily="2" charset="-122"/>
              </a:rPr>
              <a:t>（</a:t>
            </a:r>
            <a:r>
              <a:rPr lang="en-US" altLang="zh-CN" b="0" i="0" u="none" strike="noStrike" dirty="0">
                <a:solidFill>
                  <a:srgbClr val="000000"/>
                </a:solidFill>
                <a:effectLst/>
                <a:latin typeface="宋体" panose="02010600030101010101" pitchFamily="2" charset="-122"/>
                <a:ea typeface="宋体" panose="02010600030101010101" pitchFamily="2" charset="-122"/>
              </a:rPr>
              <a:t>2</a:t>
            </a:r>
            <a:r>
              <a:rPr lang="zh-CN" altLang="en-US" b="0" i="0" u="none" strike="noStrike" dirty="0">
                <a:solidFill>
                  <a:srgbClr val="000000"/>
                </a:solidFill>
                <a:effectLst/>
                <a:latin typeface="宋体" panose="02010600030101010101" pitchFamily="2" charset="-122"/>
                <a:ea typeface="宋体" panose="02010600030101010101" pitchFamily="2" charset="-122"/>
              </a:rPr>
              <a:t>）掌握在</a:t>
            </a:r>
            <a:r>
              <a:rPr lang="en-US" altLang="zh-CN" b="0" i="0" u="none" strike="noStrike" dirty="0">
                <a:solidFill>
                  <a:srgbClr val="000000"/>
                </a:solidFill>
                <a:effectLst/>
                <a:latin typeface="宋体" panose="02010600030101010101" pitchFamily="2" charset="-122"/>
                <a:ea typeface="宋体" panose="02010600030101010101" pitchFamily="2" charset="-122"/>
              </a:rPr>
              <a:t>Windows</a:t>
            </a:r>
            <a:r>
              <a:rPr lang="zh-CN" altLang="en-US" b="0" i="0" u="none" strike="noStrike" dirty="0">
                <a:solidFill>
                  <a:srgbClr val="000000"/>
                </a:solidFill>
                <a:effectLst/>
                <a:latin typeface="宋体" panose="02010600030101010101" pitchFamily="2" charset="-122"/>
                <a:ea typeface="宋体" panose="02010600030101010101" pitchFamily="2" charset="-122"/>
              </a:rPr>
              <a:t>操作系统环境下工作组架构网络的规划、设计、部署和配置。</a:t>
            </a:r>
            <a:endParaRPr lang="zh-CN" altLang="en-US" b="0" i="0" u="none" strike="noStrike" dirty="0">
              <a:solidFill>
                <a:srgbClr val="000000"/>
              </a:solidFill>
              <a:effectLst/>
              <a:latin typeface="Arial" panose="020B0604020202020204" pitchFamily="34" charset="0"/>
            </a:endParaRPr>
          </a:p>
          <a:p>
            <a:pPr algn="l"/>
            <a:r>
              <a:rPr lang="zh-CN" altLang="en-US" b="0" i="0" u="none" strike="noStrike" dirty="0">
                <a:solidFill>
                  <a:srgbClr val="000000"/>
                </a:solidFill>
                <a:effectLst/>
                <a:latin typeface="宋体" panose="02010600030101010101" pitchFamily="2" charset="-122"/>
                <a:ea typeface="宋体" panose="02010600030101010101" pitchFamily="2" charset="-122"/>
              </a:rPr>
              <a:t>（</a:t>
            </a:r>
            <a:r>
              <a:rPr lang="en-US" altLang="zh-CN" b="0" i="0" u="none" strike="noStrike" dirty="0">
                <a:solidFill>
                  <a:srgbClr val="000000"/>
                </a:solidFill>
                <a:effectLst/>
                <a:latin typeface="宋体" panose="02010600030101010101" pitchFamily="2" charset="-122"/>
                <a:ea typeface="宋体" panose="02010600030101010101" pitchFamily="2" charset="-122"/>
              </a:rPr>
              <a:t>3</a:t>
            </a:r>
            <a:r>
              <a:rPr lang="zh-CN" altLang="en-US" b="0" i="0" u="none" strike="noStrike" dirty="0">
                <a:solidFill>
                  <a:srgbClr val="000000"/>
                </a:solidFill>
                <a:effectLst/>
                <a:latin typeface="宋体" panose="02010600030101010101" pitchFamily="2" charset="-122"/>
                <a:ea typeface="宋体" panose="02010600030101010101" pitchFamily="2" charset="-122"/>
              </a:rPr>
              <a:t>）掌握常用应用角色服务器的安装、部署和配置。</a:t>
            </a:r>
            <a:endParaRPr lang="zh-CN" altLang="en-US" b="0" i="0" u="none" strike="noStrike" dirty="0">
              <a:solidFill>
                <a:srgbClr val="000000"/>
              </a:solidFill>
              <a:effectLst/>
              <a:latin typeface="Arial" panose="020B0604020202020204" pitchFamily="34" charset="0"/>
            </a:endParaRPr>
          </a:p>
          <a:p>
            <a:pPr algn="l"/>
            <a:r>
              <a:rPr lang="zh-CN" altLang="en-US" b="0" i="0" u="none" strike="noStrike" dirty="0">
                <a:solidFill>
                  <a:srgbClr val="000000"/>
                </a:solidFill>
                <a:effectLst/>
                <a:latin typeface="宋体" panose="02010600030101010101" pitchFamily="2" charset="-122"/>
                <a:ea typeface="宋体" panose="02010600030101010101" pitchFamily="2" charset="-122"/>
              </a:rPr>
              <a:t>（</a:t>
            </a:r>
            <a:r>
              <a:rPr lang="en-US" altLang="zh-CN" b="0" i="0" u="none" strike="noStrike" dirty="0">
                <a:solidFill>
                  <a:srgbClr val="000000"/>
                </a:solidFill>
                <a:effectLst/>
                <a:latin typeface="宋体" panose="02010600030101010101" pitchFamily="2" charset="-122"/>
                <a:ea typeface="宋体" panose="02010600030101010101" pitchFamily="2" charset="-122"/>
              </a:rPr>
              <a:t>4</a:t>
            </a:r>
            <a:r>
              <a:rPr lang="zh-CN" altLang="en-US" b="0" i="0" u="none" strike="noStrike" dirty="0">
                <a:solidFill>
                  <a:srgbClr val="000000"/>
                </a:solidFill>
                <a:effectLst/>
                <a:latin typeface="宋体" panose="02010600030101010101" pitchFamily="2" charset="-122"/>
                <a:ea typeface="宋体" panose="02010600030101010101" pitchFamily="2" charset="-122"/>
              </a:rPr>
              <a:t>）为后续域架构的网络的搭建实验做知识储备和基础环境准备。</a:t>
            </a:r>
            <a:endParaRPr lang="zh-CN" altLang="en-US" b="0" i="0" u="none" strike="noStrike" dirty="0">
              <a:solidFill>
                <a:srgbClr val="000000"/>
              </a:solidFill>
              <a:effectLst/>
              <a:latin typeface="Arial" panose="020B0604020202020204" pitchFamily="34" charset="0"/>
            </a:endParaRPr>
          </a:p>
          <a:p>
            <a:pPr algn="l"/>
            <a:r>
              <a:rPr lang="en-US" altLang="zh-CN" b="0" i="0" dirty="0">
                <a:solidFill>
                  <a:srgbClr val="202020"/>
                </a:solidFill>
                <a:effectLst/>
                <a:latin typeface="Microsoft Yahei" panose="020B0503020204020204" pitchFamily="34" charset="-122"/>
                <a:ea typeface="Microsoft Yahei" panose="020B0503020204020204" pitchFamily="34" charset="-122"/>
              </a:rPr>
              <a:t>2 </a:t>
            </a:r>
            <a:r>
              <a:rPr lang="zh-CN" altLang="en-US" b="0" i="0" dirty="0">
                <a:solidFill>
                  <a:srgbClr val="202020"/>
                </a:solidFill>
                <a:effectLst/>
                <a:latin typeface="Microsoft Yahei" panose="020B0503020204020204" pitchFamily="34" charset="-122"/>
                <a:ea typeface="Microsoft Yahei" panose="020B0503020204020204" pitchFamily="34" charset="-122"/>
              </a:rPr>
              <a:t>实验内容和要求</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2.1 </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工作组架构的（虚拟）局域网络的设计</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2.1.1 </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实验设备</a:t>
            </a: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虚拟机（</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VM</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）操作系统环境要求</a:t>
            </a: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服务器：</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Windows Server 2012 R2 DC</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数据中心版</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台，</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Standard</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标准版</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台。</a:t>
            </a: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客户端：</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Windows Server 2003</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和</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Windows 10</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各一台。</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2.2.2 </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实验设计</a:t>
            </a: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        总体设计：如网络拓扑设计</a:t>
            </a: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        详细设计：如</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IP</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地址规划等</a:t>
            </a:r>
          </a:p>
          <a:p>
            <a:pPr algn="l"/>
            <a:b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br>
            <a:endParaRPr lang="zh-CN" altLang="en-US" b="0" i="0" u="none" strike="noStrike" dirty="0">
              <a:solidFill>
                <a:srgbClr val="202020"/>
              </a:solidFill>
              <a:effectLst/>
              <a:latin typeface="Microsoft Yahei" panose="020B0503020204020204" pitchFamily="34" charset="-122"/>
              <a:ea typeface="Microsoft Yahei" panose="020B0503020204020204" pitchFamily="34" charset="-122"/>
            </a:endParaRP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2.2 </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工作组架构的局域网的搭建 </a:t>
            </a: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      搭建由宿主机和</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Windows</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操作系统虚拟机（</a:t>
            </a:r>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VM</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）构成的虚拟局域网。</a:t>
            </a:r>
          </a:p>
          <a:p>
            <a:pPr algn="l"/>
            <a:b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br>
            <a:endParaRPr lang="zh-CN" altLang="en-US" b="0" i="0" u="none" strike="noStrike" dirty="0">
              <a:solidFill>
                <a:srgbClr val="202020"/>
              </a:solidFill>
              <a:effectLst/>
              <a:latin typeface="Microsoft Yahei" panose="020B0503020204020204" pitchFamily="34" charset="-122"/>
              <a:ea typeface="Microsoft Yahei" panose="020B0503020204020204" pitchFamily="34" charset="-122"/>
            </a:endParaRP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2.3 </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安装和配置应用角色服务器。</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2.3.1 WWW</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角色服务器。</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2.3.2 DNS</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角色服务器。</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2.3.3 DHCP</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角色服务器。</a:t>
            </a:r>
          </a:p>
          <a:p>
            <a:pPr algn="l"/>
            <a:r>
              <a:rPr lang="en-US" altLang="zh-CN" b="0" i="0" u="none" strike="noStrike" dirty="0">
                <a:solidFill>
                  <a:srgbClr val="202020"/>
                </a:solidFill>
                <a:effectLst/>
                <a:latin typeface="Microsoft Yahei" panose="020B0503020204020204" pitchFamily="34" charset="-122"/>
                <a:ea typeface="Microsoft Yahei" panose="020B0503020204020204" pitchFamily="34" charset="-122"/>
              </a:rPr>
              <a:t>2.3.4 FTP</a:t>
            </a:r>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角色服务器。</a:t>
            </a:r>
          </a:p>
          <a:p>
            <a:pPr algn="l"/>
            <a:b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br>
            <a:endParaRPr lang="zh-CN" altLang="en-US" b="0" i="0" u="none" strike="noStrike" dirty="0">
              <a:solidFill>
                <a:srgbClr val="202020"/>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实验周期：共四周。</a:t>
            </a:r>
            <a:b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br>
            <a:endParaRPr lang="zh-CN" altLang="en-US" b="0" i="0" u="none" strike="noStrike" dirty="0">
              <a:solidFill>
                <a:srgbClr val="202020"/>
              </a:solidFill>
              <a:effectLst/>
              <a:latin typeface="Microsoft Yahei" panose="020B0503020204020204" pitchFamily="34" charset="-122"/>
              <a:ea typeface="Microsoft Yahei" panose="020B0503020204020204" pitchFamily="34" charset="-122"/>
            </a:endParaRPr>
          </a:p>
          <a:p>
            <a:pPr algn="l"/>
            <a:r>
              <a:rPr lang="zh-CN" altLang="en-US" b="0" i="0" u="none" strike="noStrike" dirty="0">
                <a:solidFill>
                  <a:srgbClr val="202020"/>
                </a:solidFill>
                <a:effectLst/>
                <a:latin typeface="Microsoft Yahei" panose="020B0503020204020204" pitchFamily="34" charset="-122"/>
                <a:ea typeface="Microsoft Yahei" panose="020B0503020204020204" pitchFamily="34" charset="-122"/>
              </a:rPr>
              <a:t>实验报告提交时间：自实验周期结束后两周内提交，过时不补。请大家务必按时提交。</a:t>
            </a:r>
          </a:p>
          <a:p>
            <a:endParaRPr lang="zh-CN" altLang="en-US" dirty="0"/>
          </a:p>
        </p:txBody>
      </p:sp>
      <p:sp>
        <p:nvSpPr>
          <p:cNvPr id="4" name="灯片编号占位符 3"/>
          <p:cNvSpPr>
            <a:spLocks noGrp="1"/>
          </p:cNvSpPr>
          <p:nvPr>
            <p:ph type="sldNum" sz="quarter" idx="5"/>
          </p:nvPr>
        </p:nvSpPr>
        <p:spPr/>
        <p:txBody>
          <a:bodyPr/>
          <a:lstStyle/>
          <a:p>
            <a:pPr>
              <a:defRPr/>
            </a:pPr>
            <a:fld id="{CD1CD96A-A6EF-4B0B-9885-C22D65D2CD20}" type="slidenum">
              <a:rPr lang="zh-CN" altLang="en-US" smtClean="0"/>
              <a:pPr>
                <a:defRPr/>
              </a:pPr>
              <a:t>1</a:t>
            </a:fld>
            <a:endParaRPr lang="zh-CN" altLang="en-US"/>
          </a:p>
        </p:txBody>
      </p:sp>
    </p:spTree>
    <p:extLst>
      <p:ext uri="{BB962C8B-B14F-4D97-AF65-F5344CB8AC3E}">
        <p14:creationId xmlns:p14="http://schemas.microsoft.com/office/powerpoint/2010/main" val="463661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p:txBody>
          <a:bodyPr/>
          <a:lstStyle/>
          <a:p>
            <a:pPr>
              <a:defRPr/>
            </a:pPr>
            <a:fld id="{3CDF9CC4-1D1C-49B8-B54B-936D9001B3BF}" type="slidenum">
              <a:rPr lang="zh-CN" altLang="en-US" smtClean="0"/>
              <a:pPr>
                <a:defRPr/>
              </a:pPr>
              <a:t>11</a:t>
            </a:fld>
            <a:endParaRPr lang="en-US" altLang="zh-CN"/>
          </a:p>
        </p:txBody>
      </p:sp>
      <p:sp>
        <p:nvSpPr>
          <p:cNvPr id="39939" name="Rectangle 2"/>
          <p:cNvSpPr>
            <a:spLocks noGrp="1" noRot="1" noChangeAspect="1" noChangeArrowheads="1" noTextEdit="1"/>
          </p:cNvSpPr>
          <p:nvPr>
            <p:ph type="sldImg"/>
          </p:nvPr>
        </p:nvSpPr>
        <p:spPr>
          <a:xfrm>
            <a:off x="1143000" y="685800"/>
            <a:ext cx="4572000" cy="3429000"/>
          </a:xfrm>
          <a:ln/>
        </p:spPr>
      </p:sp>
      <p:sp>
        <p:nvSpPr>
          <p:cNvPr id="3994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p:txBody>
          <a:bodyPr/>
          <a:lstStyle/>
          <a:p>
            <a:pPr>
              <a:defRPr/>
            </a:pPr>
            <a:fld id="{0D61E5B7-F0EE-4494-AEDC-3948CB66F32B}" type="slidenum">
              <a:rPr lang="zh-CN" altLang="en-US" smtClean="0"/>
              <a:pPr>
                <a:defRPr/>
              </a:pPr>
              <a:t>12</a:t>
            </a:fld>
            <a:endParaRPr lang="en-US" altLang="zh-CN"/>
          </a:p>
        </p:txBody>
      </p:sp>
      <p:sp>
        <p:nvSpPr>
          <p:cNvPr id="40963" name="Rectangle 2"/>
          <p:cNvSpPr>
            <a:spLocks noGrp="1" noRot="1" noChangeAspect="1" noChangeArrowheads="1" noTextEdit="1"/>
          </p:cNvSpPr>
          <p:nvPr>
            <p:ph type="sldImg"/>
          </p:nvPr>
        </p:nvSpPr>
        <p:spPr>
          <a:xfrm>
            <a:off x="1143000" y="685800"/>
            <a:ext cx="4572000" cy="3429000"/>
          </a:xfrm>
          <a:ln/>
        </p:spPr>
      </p:sp>
      <p:sp>
        <p:nvSpPr>
          <p:cNvPr id="40964" name="Rectangle 3"/>
          <p:cNvSpPr>
            <a:spLocks noGrp="1" noChangeArrowheads="1"/>
          </p:cNvSpPr>
          <p:nvPr>
            <p:ph type="body" idx="1"/>
          </p:nvPr>
        </p:nvSpPr>
        <p:spPr>
          <a:noFill/>
          <a:ln/>
        </p:spPr>
        <p:txBody>
          <a:bodyPr/>
          <a:lstStyle/>
          <a:p>
            <a:pPr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6628E8D7-AA8D-4D45-BA4D-9D0A71FFA13E}" type="slidenum">
              <a:rPr lang="zh-CN" altLang="en-US" smtClean="0"/>
              <a:pPr>
                <a:defRPr/>
              </a:pPr>
              <a:t>13</a:t>
            </a:fld>
            <a:endParaRPr lang="en-US" altLang="zh-CN"/>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marL="0" indent="0">
              <a:spcAft>
                <a:spcPts val="0"/>
              </a:spcAft>
              <a:buNone/>
              <a:defRPr/>
            </a:pPr>
            <a:r>
              <a:rPr lang="en-US" altLang="zh-CN" sz="2400" dirty="0">
                <a:solidFill>
                  <a:srgbClr val="0000FF"/>
                </a:solidFill>
              </a:rPr>
              <a:t>1.2 </a:t>
            </a:r>
            <a:r>
              <a:rPr lang="zh-CN" altLang="en-US" sz="2400" dirty="0">
                <a:solidFill>
                  <a:srgbClr val="0000FF"/>
                </a:solidFill>
              </a:rPr>
              <a:t>实验内容和要求</a:t>
            </a:r>
          </a:p>
          <a:p>
            <a:pPr marL="800100" lvl="1" indent="-457200">
              <a:spcAft>
                <a:spcPts val="0"/>
              </a:spcAft>
              <a:buFont typeface="+mj-lt"/>
              <a:buAutoNum type="arabicPeriod"/>
              <a:defRPr/>
            </a:pPr>
            <a:endParaRPr lang="en-US" altLang="zh-CN" sz="2400" dirty="0"/>
          </a:p>
          <a:p>
            <a:pPr marL="342900" lvl="1" indent="0">
              <a:spcAft>
                <a:spcPts val="0"/>
              </a:spcAft>
              <a:buNone/>
              <a:defRPr/>
            </a:pPr>
            <a:r>
              <a:rPr lang="en-US" altLang="zh-CN" sz="2400" dirty="0"/>
              <a:t>1.2.1 </a:t>
            </a:r>
            <a:r>
              <a:rPr lang="zh-CN" altLang="en-US" sz="2400" dirty="0"/>
              <a:t>搭建工作组架构的网络，网络参数配置与常用网络命令使用。</a:t>
            </a:r>
            <a:endParaRPr lang="en-US" altLang="zh-CN" sz="2400" dirty="0"/>
          </a:p>
          <a:p>
            <a:pPr marL="342900" lvl="1" indent="0">
              <a:spcAft>
                <a:spcPts val="0"/>
              </a:spcAft>
              <a:buNone/>
              <a:defRPr/>
            </a:pPr>
            <a:r>
              <a:rPr lang="en-US" altLang="zh-CN" sz="2400" dirty="0"/>
              <a:t>1.2.2 </a:t>
            </a:r>
            <a:r>
              <a:rPr lang="zh-CN" altLang="en-US" sz="2400" dirty="0"/>
              <a:t>创建工作组，并将计算机加入指定的工作组。</a:t>
            </a:r>
          </a:p>
          <a:p>
            <a:pPr marL="342900" lvl="1" indent="0">
              <a:spcAft>
                <a:spcPts val="0"/>
              </a:spcAft>
              <a:buNone/>
              <a:defRPr/>
            </a:pPr>
            <a:r>
              <a:rPr lang="en-US" altLang="zh-CN" sz="2400" dirty="0"/>
              <a:t>1.2.3 </a:t>
            </a:r>
            <a:r>
              <a:rPr lang="zh-CN" altLang="en-US" sz="2400" dirty="0"/>
              <a:t>创建本地用户账户、设置其属性、更改密码。</a:t>
            </a:r>
          </a:p>
          <a:p>
            <a:pPr marL="342900" lvl="1" indent="0">
              <a:spcAft>
                <a:spcPts val="0"/>
              </a:spcAft>
              <a:buNone/>
              <a:defRPr/>
            </a:pPr>
            <a:r>
              <a:rPr lang="en-US" altLang="zh-CN" sz="2400" dirty="0"/>
              <a:t>1.2.4 </a:t>
            </a:r>
            <a:r>
              <a:rPr lang="zh-CN" altLang="en-US" sz="2400" dirty="0"/>
              <a:t>创建与管理本地组账户。</a:t>
            </a:r>
            <a:endParaRPr lang="en-US" altLang="zh-CN" sz="2400" dirty="0"/>
          </a:p>
          <a:p>
            <a:pPr marL="342900" lvl="1" indent="0">
              <a:spcAft>
                <a:spcPts val="0"/>
              </a:spcAft>
              <a:buNone/>
              <a:defRPr/>
            </a:pPr>
            <a:r>
              <a:rPr lang="en-US" altLang="zh-CN" sz="2400" dirty="0"/>
              <a:t>1.2.5 </a:t>
            </a:r>
            <a:r>
              <a:rPr lang="zh-CN" altLang="en-US" sz="2400" dirty="0"/>
              <a:t>创建并使用公用文件夹。</a:t>
            </a:r>
            <a:endParaRPr lang="en-US" altLang="zh-CN" sz="2400" dirty="0"/>
          </a:p>
          <a:p>
            <a:pPr marL="342900" lvl="1" indent="0">
              <a:spcAft>
                <a:spcPts val="0"/>
              </a:spcAft>
              <a:buNone/>
              <a:defRPr/>
            </a:pPr>
            <a:r>
              <a:rPr lang="en-US" altLang="zh-CN" sz="2400" dirty="0"/>
              <a:t>1.2.6 </a:t>
            </a:r>
            <a:r>
              <a:rPr lang="zh-CN" altLang="en-US" sz="2400" dirty="0"/>
              <a:t>创建、访问、隐藏与管理共享文件夹。</a:t>
            </a:r>
            <a:endParaRPr lang="zh-CN" altLang="en-US" sz="1800" dirty="0">
              <a:solidFill>
                <a:srgbClr val="0000FF"/>
              </a:solidFill>
            </a:endParaRPr>
          </a:p>
          <a:p>
            <a:pPr eaLnBrk="1" hangingPunct="1"/>
            <a:endParaRPr lang="zh-CN" altLang="en-US" dirty="0"/>
          </a:p>
        </p:txBody>
      </p:sp>
    </p:spTree>
    <p:extLst>
      <p:ext uri="{BB962C8B-B14F-4D97-AF65-F5344CB8AC3E}">
        <p14:creationId xmlns:p14="http://schemas.microsoft.com/office/powerpoint/2010/main" val="126018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6628E8D7-AA8D-4D45-BA4D-9D0A71FFA13E}" type="slidenum">
              <a:rPr lang="zh-CN" altLang="en-US" smtClean="0"/>
              <a:pPr>
                <a:defRPr/>
              </a:pPr>
              <a:t>14</a:t>
            </a:fld>
            <a:endParaRPr lang="en-US" altLang="zh-CN"/>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r>
              <a:rPr lang="en-US" altLang="zh-CN" dirty="0"/>
              <a:t>1.2 </a:t>
            </a:r>
            <a:r>
              <a:rPr lang="zh-CN" altLang="en-US" dirty="0"/>
              <a:t>实验内容和要求</a:t>
            </a:r>
          </a:p>
          <a:p>
            <a:pPr eaLnBrk="1" hangingPunct="1"/>
            <a:endParaRPr lang="zh-CN" altLang="en-US" dirty="0"/>
          </a:p>
          <a:p>
            <a:pPr eaLnBrk="1" hangingPunct="1"/>
            <a:r>
              <a:rPr lang="en-US" altLang="zh-CN" dirty="0"/>
              <a:t>1.2.1 </a:t>
            </a:r>
            <a:r>
              <a:rPr lang="zh-CN" altLang="en-US" dirty="0"/>
              <a:t>搭建工作组架构的网络，网络参数配置与常用网络命令使用。</a:t>
            </a:r>
          </a:p>
          <a:p>
            <a:pPr eaLnBrk="1" hangingPunct="1"/>
            <a:r>
              <a:rPr lang="en-US" altLang="zh-CN" dirty="0"/>
              <a:t>1.2.2 </a:t>
            </a:r>
            <a:r>
              <a:rPr lang="zh-CN" altLang="en-US" dirty="0"/>
              <a:t>创建工作组，并将计算机加入指定的工作组。</a:t>
            </a:r>
          </a:p>
          <a:p>
            <a:pPr eaLnBrk="1" hangingPunct="1"/>
            <a:r>
              <a:rPr lang="en-US" altLang="zh-CN" dirty="0"/>
              <a:t>1.2.3 </a:t>
            </a:r>
            <a:r>
              <a:rPr lang="zh-CN" altLang="en-US" dirty="0"/>
              <a:t>创建本地用户账户、设置其属性、更改密码。</a:t>
            </a:r>
            <a:endParaRPr kumimoji="0" lang="en-US" altLang="zh-CN" sz="1200" b="0" i="0" u="none" strike="noStrike" kern="1200" cap="none" spc="0" normalizeH="0" baseline="0" dirty="0">
              <a:ln>
                <a:noFill/>
              </a:ln>
              <a:solidFill>
                <a:schemeClr val="tx1"/>
              </a:solidFill>
              <a:effectLst/>
              <a:uLnTx/>
              <a:uFillTx/>
              <a:latin typeface="Arial" charset="0"/>
              <a:ea typeface="+mn-ea"/>
              <a:cs typeface="Arial" charset="0"/>
            </a:endParaRPr>
          </a:p>
          <a:p>
            <a:pPr eaLnBrk="1" hangingPunct="1"/>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创建用户</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eaLnBrk="1" hangingPunct="1"/>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用户名</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eaLnBrk="1" hangingPunct="1"/>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(3)</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全名</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eaLnBrk="1" hangingPunct="1"/>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(4)</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描述</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eaLnBrk="1" hangingPunct="1"/>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(5)</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密码相关选项</a:t>
            </a:r>
          </a:p>
          <a:p>
            <a:pPr eaLnBrk="1" hangingPunct="1"/>
            <a:r>
              <a:rPr lang="en-US" altLang="zh-CN" dirty="0"/>
              <a:t>1.2.4 </a:t>
            </a:r>
            <a:r>
              <a:rPr lang="zh-CN" altLang="en-US" dirty="0"/>
              <a:t>创建与管理本地组账户。</a:t>
            </a:r>
          </a:p>
          <a:p>
            <a:pPr eaLnBrk="1" hangingPunct="1"/>
            <a:r>
              <a:rPr lang="en-US" altLang="zh-CN" dirty="0"/>
              <a:t>1.2.5 </a:t>
            </a:r>
            <a:r>
              <a:rPr lang="zh-CN" altLang="en-US" dirty="0"/>
              <a:t>创建并使用公用文件夹。</a:t>
            </a:r>
          </a:p>
          <a:p>
            <a:pPr eaLnBrk="1" hangingPunct="1"/>
            <a:r>
              <a:rPr lang="en-US" altLang="zh-CN" dirty="0"/>
              <a:t>1.2.6 </a:t>
            </a:r>
            <a:r>
              <a:rPr lang="zh-CN" altLang="en-US" dirty="0"/>
              <a:t>创建、访问、隐藏与管理共享文件夹。</a:t>
            </a:r>
          </a:p>
          <a:p>
            <a:pPr eaLnBrk="1" hangingPunct="1"/>
            <a:endParaRPr lang="zh-CN" altLang="en-US" dirty="0"/>
          </a:p>
        </p:txBody>
      </p:sp>
    </p:spTree>
    <p:extLst>
      <p:ext uri="{BB962C8B-B14F-4D97-AF65-F5344CB8AC3E}">
        <p14:creationId xmlns:p14="http://schemas.microsoft.com/office/powerpoint/2010/main" val="2432510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94041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15372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r>
              <a:rPr lang="en-US" altLang="zh-CN" dirty="0"/>
              <a:t>1.2 </a:t>
            </a:r>
            <a:r>
              <a:rPr lang="zh-CN" altLang="en-US" dirty="0"/>
              <a:t>实验内容和要求</a:t>
            </a:r>
          </a:p>
          <a:p>
            <a:pPr eaLnBrk="1" hangingPunct="1"/>
            <a:endParaRPr lang="zh-CN" altLang="en-US" dirty="0"/>
          </a:p>
          <a:p>
            <a:pPr eaLnBrk="1" hangingPunct="1"/>
            <a:r>
              <a:rPr lang="en-US" altLang="zh-CN" dirty="0"/>
              <a:t>1.2.1 </a:t>
            </a:r>
            <a:r>
              <a:rPr lang="zh-CN" altLang="en-US" dirty="0"/>
              <a:t>搭建工作组架构的网络，网络参数配置与常用网络命令使用。</a:t>
            </a:r>
          </a:p>
          <a:p>
            <a:pPr eaLnBrk="1" hangingPunct="1"/>
            <a:r>
              <a:rPr lang="en-US" altLang="zh-CN" dirty="0"/>
              <a:t>1.2.2 </a:t>
            </a:r>
            <a:r>
              <a:rPr lang="zh-CN" altLang="en-US" dirty="0"/>
              <a:t>创建工作组，并将计算机加入指定的工作组。</a:t>
            </a:r>
          </a:p>
          <a:p>
            <a:pPr eaLnBrk="1" hangingPunct="1"/>
            <a:r>
              <a:rPr lang="en-US" altLang="zh-CN" dirty="0"/>
              <a:t>1.2.3 </a:t>
            </a:r>
            <a:r>
              <a:rPr lang="zh-CN" altLang="en-US" dirty="0"/>
              <a:t>创建本地用户账户、设置其属性、更改密码。</a:t>
            </a:r>
          </a:p>
          <a:p>
            <a:pPr marL="171450" indent="-171450" eaLnBrk="1" hangingPunct="1">
              <a:buFont typeface="Arial" panose="020B0604020202020204" pitchFamily="34" charset="0"/>
              <a:buChar char="•"/>
            </a:pPr>
            <a:r>
              <a:rPr lang="zh-CN" altLang="en-US" dirty="0"/>
              <a:t>创建用户</a:t>
            </a:r>
          </a:p>
          <a:p>
            <a:pPr marL="171450" indent="-171450" eaLnBrk="1" hangingPunct="1">
              <a:buFont typeface="Arial" panose="020B0604020202020204" pitchFamily="34" charset="0"/>
              <a:buChar char="•"/>
            </a:pPr>
            <a:r>
              <a:rPr lang="zh-CN" altLang="en-US" dirty="0"/>
              <a:t>用户名</a:t>
            </a:r>
          </a:p>
          <a:p>
            <a:pPr marL="171450" indent="-171450" eaLnBrk="1" hangingPunct="1">
              <a:buFont typeface="Arial" panose="020B0604020202020204" pitchFamily="34" charset="0"/>
              <a:buChar char="•"/>
            </a:pPr>
            <a:r>
              <a:rPr lang="zh-CN" altLang="en-US" dirty="0"/>
              <a:t>全名</a:t>
            </a:r>
          </a:p>
          <a:p>
            <a:pPr marL="171450" indent="-171450" eaLnBrk="1" hangingPunct="1">
              <a:buFont typeface="Arial" panose="020B0604020202020204" pitchFamily="34" charset="0"/>
              <a:buChar char="•"/>
            </a:pPr>
            <a:r>
              <a:rPr lang="zh-CN" altLang="en-US" dirty="0"/>
              <a:t>描述</a:t>
            </a:r>
          </a:p>
          <a:p>
            <a:pPr marL="171450" indent="-171450" eaLnBrk="1" hangingPunct="1">
              <a:buFont typeface="Arial" panose="020B0604020202020204" pitchFamily="34" charset="0"/>
              <a:buChar char="•"/>
            </a:pPr>
            <a:r>
              <a:rPr lang="zh-CN" altLang="en-US" dirty="0"/>
              <a:t>密码相关选项</a:t>
            </a:r>
          </a:p>
          <a:p>
            <a:pPr eaLnBrk="1" hangingPunct="1"/>
            <a:r>
              <a:rPr lang="en-US" altLang="zh-CN" dirty="0"/>
              <a:t>1.2.4 </a:t>
            </a:r>
            <a:r>
              <a:rPr lang="zh-CN" altLang="en-US" dirty="0"/>
              <a:t>创建与管理本地组账户。</a:t>
            </a:r>
          </a:p>
          <a:p>
            <a:pPr eaLnBrk="1" hangingPunct="1"/>
            <a:r>
              <a:rPr lang="en-US" altLang="zh-CN" dirty="0"/>
              <a:t>1.2.5 </a:t>
            </a:r>
            <a:r>
              <a:rPr lang="zh-CN" altLang="en-US" dirty="0"/>
              <a:t>创建并使用公用文件夹。</a:t>
            </a:r>
          </a:p>
          <a:p>
            <a:pPr eaLnBrk="1" hangingPunct="1"/>
            <a:r>
              <a:rPr lang="en-US" altLang="zh-CN" dirty="0"/>
              <a:t>1.2.6 </a:t>
            </a:r>
            <a:r>
              <a:rPr lang="zh-CN" altLang="en-US" dirty="0"/>
              <a:t>创建、访问、隐藏与管理共享文件夹。</a:t>
            </a:r>
          </a:p>
          <a:p>
            <a:pPr eaLnBrk="1" hangingPunct="1"/>
            <a:endParaRPr lang="zh-CN" altLang="en-US" dirty="0"/>
          </a:p>
        </p:txBody>
      </p:sp>
    </p:spTree>
    <p:extLst>
      <p:ext uri="{BB962C8B-B14F-4D97-AF65-F5344CB8AC3E}">
        <p14:creationId xmlns:p14="http://schemas.microsoft.com/office/powerpoint/2010/main" val="387205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797969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r>
              <a:rPr lang="en-US" altLang="zh-CN" dirty="0"/>
              <a:t>1.2 </a:t>
            </a:r>
            <a:r>
              <a:rPr lang="zh-CN" altLang="en-US" dirty="0"/>
              <a:t>实验内容和要求</a:t>
            </a:r>
          </a:p>
          <a:p>
            <a:pPr eaLnBrk="1" hangingPunct="1"/>
            <a:endParaRPr lang="zh-CN" altLang="en-US" dirty="0"/>
          </a:p>
          <a:p>
            <a:pPr eaLnBrk="1" hangingPunct="1"/>
            <a:r>
              <a:rPr lang="en-US" altLang="zh-CN" dirty="0"/>
              <a:t>1.2.1 </a:t>
            </a:r>
            <a:r>
              <a:rPr lang="zh-CN" altLang="en-US" dirty="0"/>
              <a:t>搭建工作组架构的网络，网络参数配置与常用网络命令使用。</a:t>
            </a:r>
          </a:p>
          <a:p>
            <a:pPr eaLnBrk="1" hangingPunct="1"/>
            <a:r>
              <a:rPr lang="en-US" altLang="zh-CN" dirty="0"/>
              <a:t>1.2.2 </a:t>
            </a:r>
            <a:r>
              <a:rPr lang="zh-CN" altLang="en-US" dirty="0"/>
              <a:t>创建工作组，并将计算机加入指定的工作组。</a:t>
            </a:r>
          </a:p>
          <a:p>
            <a:pPr eaLnBrk="1" hangingPunct="1"/>
            <a:r>
              <a:rPr lang="en-US" altLang="zh-CN" dirty="0"/>
              <a:t>1.2.3 </a:t>
            </a:r>
            <a:r>
              <a:rPr lang="zh-CN" altLang="en-US" dirty="0"/>
              <a:t>创建本地用户账户、设置其属性、更改密码。</a:t>
            </a:r>
          </a:p>
          <a:p>
            <a:pPr eaLnBrk="1" hangingPunct="1"/>
            <a:r>
              <a:rPr lang="zh-CN" altLang="en-US" dirty="0"/>
              <a:t>创建用户</a:t>
            </a:r>
          </a:p>
          <a:p>
            <a:pPr eaLnBrk="1" hangingPunct="1"/>
            <a:r>
              <a:rPr lang="zh-CN" altLang="en-US" dirty="0"/>
              <a:t>用户名</a:t>
            </a:r>
          </a:p>
          <a:p>
            <a:pPr eaLnBrk="1" hangingPunct="1"/>
            <a:r>
              <a:rPr lang="zh-CN" altLang="en-US" dirty="0"/>
              <a:t>全名</a:t>
            </a:r>
          </a:p>
          <a:p>
            <a:pPr eaLnBrk="1" hangingPunct="1"/>
            <a:r>
              <a:rPr lang="zh-CN" altLang="en-US" dirty="0"/>
              <a:t>描述</a:t>
            </a:r>
          </a:p>
          <a:p>
            <a:pPr eaLnBrk="1" hangingPunct="1"/>
            <a:r>
              <a:rPr lang="zh-CN" altLang="en-US" dirty="0"/>
              <a:t>密码相关选项</a:t>
            </a:r>
          </a:p>
          <a:p>
            <a:pPr eaLnBrk="1" hangingPunct="1"/>
            <a:r>
              <a:rPr lang="en-US" altLang="zh-CN" dirty="0"/>
              <a:t>1.2.4 </a:t>
            </a:r>
            <a:r>
              <a:rPr lang="zh-CN" altLang="en-US" dirty="0"/>
              <a:t>创建与管理本地组账户。</a:t>
            </a:r>
          </a:p>
          <a:p>
            <a:pPr eaLnBrk="1" hangingPunct="1"/>
            <a:r>
              <a:rPr lang="en-US" altLang="zh-CN" dirty="0"/>
              <a:t>1.2.5 </a:t>
            </a:r>
            <a:r>
              <a:rPr lang="zh-CN" altLang="en-US" dirty="0"/>
              <a:t>创建并使用公用文件夹。</a:t>
            </a:r>
          </a:p>
          <a:p>
            <a:pPr eaLnBrk="1" hangingPunct="1"/>
            <a:r>
              <a:rPr lang="en-US" altLang="zh-CN" dirty="0"/>
              <a:t>1.2.6 </a:t>
            </a:r>
            <a:r>
              <a:rPr lang="zh-CN" altLang="en-US" dirty="0"/>
              <a:t>创建、访问、隐藏与管理共享文件夹。</a:t>
            </a:r>
          </a:p>
          <a:p>
            <a:pPr eaLnBrk="1" hangingPunct="1"/>
            <a:endParaRPr lang="zh-CN" altLang="en-US" dirty="0"/>
          </a:p>
        </p:txBody>
      </p:sp>
    </p:spTree>
    <p:extLst>
      <p:ext uri="{BB962C8B-B14F-4D97-AF65-F5344CB8AC3E}">
        <p14:creationId xmlns:p14="http://schemas.microsoft.com/office/powerpoint/2010/main" val="3636934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r>
              <a:rPr lang="en-US" altLang="zh-CN" dirty="0"/>
              <a:t>1.2 </a:t>
            </a:r>
            <a:r>
              <a:rPr lang="zh-CN" altLang="en-US" dirty="0"/>
              <a:t>实验内容和要求</a:t>
            </a:r>
          </a:p>
          <a:p>
            <a:pPr eaLnBrk="1" hangingPunct="1"/>
            <a:endParaRPr lang="zh-CN" altLang="en-US" dirty="0"/>
          </a:p>
          <a:p>
            <a:pPr eaLnBrk="1" hangingPunct="1"/>
            <a:r>
              <a:rPr lang="en-US" altLang="zh-CN" dirty="0"/>
              <a:t>1.2.1 </a:t>
            </a:r>
            <a:r>
              <a:rPr lang="zh-CN" altLang="en-US" dirty="0"/>
              <a:t>搭建工作组架构的网络，网络参数配置与常用网络命令使用。</a:t>
            </a:r>
          </a:p>
          <a:p>
            <a:pPr eaLnBrk="1" hangingPunct="1"/>
            <a:r>
              <a:rPr lang="en-US" altLang="zh-CN" dirty="0"/>
              <a:t>1.2.2 </a:t>
            </a:r>
            <a:r>
              <a:rPr lang="zh-CN" altLang="en-US" dirty="0"/>
              <a:t>创建工作组，并将计算机加入指定的工作组。</a:t>
            </a:r>
          </a:p>
          <a:p>
            <a:pPr eaLnBrk="1" hangingPunct="1"/>
            <a:r>
              <a:rPr lang="en-US" altLang="zh-CN" dirty="0"/>
              <a:t>1.2.3 </a:t>
            </a:r>
            <a:r>
              <a:rPr lang="zh-CN" altLang="en-US" dirty="0"/>
              <a:t>创建本地用户账户、设置其属性、更改密码。</a:t>
            </a:r>
          </a:p>
          <a:p>
            <a:pPr marL="171450" indent="-171450" eaLnBrk="1" hangingPunct="1">
              <a:buFont typeface="Arial" panose="020B0604020202020204" pitchFamily="34" charset="0"/>
              <a:buChar char="•"/>
            </a:pPr>
            <a:r>
              <a:rPr lang="zh-CN" altLang="en-US" dirty="0"/>
              <a:t>创建用户</a:t>
            </a:r>
          </a:p>
          <a:p>
            <a:pPr marL="171450" indent="-171450" eaLnBrk="1" hangingPunct="1">
              <a:buFont typeface="Arial" panose="020B0604020202020204" pitchFamily="34" charset="0"/>
              <a:buChar char="•"/>
            </a:pPr>
            <a:r>
              <a:rPr lang="zh-CN" altLang="en-US" dirty="0"/>
              <a:t>用户名</a:t>
            </a:r>
          </a:p>
          <a:p>
            <a:pPr marL="171450" indent="-171450" eaLnBrk="1" hangingPunct="1">
              <a:buFont typeface="Arial" panose="020B0604020202020204" pitchFamily="34" charset="0"/>
              <a:buChar char="•"/>
            </a:pPr>
            <a:r>
              <a:rPr lang="zh-CN" altLang="en-US" dirty="0"/>
              <a:t>全名</a:t>
            </a:r>
          </a:p>
          <a:p>
            <a:pPr marL="171450" indent="-171450" eaLnBrk="1" hangingPunct="1">
              <a:buFont typeface="Arial" panose="020B0604020202020204" pitchFamily="34" charset="0"/>
              <a:buChar char="•"/>
            </a:pPr>
            <a:r>
              <a:rPr lang="zh-CN" altLang="en-US" dirty="0"/>
              <a:t>描述</a:t>
            </a:r>
          </a:p>
          <a:p>
            <a:pPr marL="171450" indent="-171450" eaLnBrk="1" hangingPunct="1">
              <a:buFont typeface="Arial" panose="020B0604020202020204" pitchFamily="34" charset="0"/>
              <a:buChar char="•"/>
            </a:pPr>
            <a:r>
              <a:rPr lang="zh-CN" altLang="en-US" dirty="0"/>
              <a:t>密码相关选项</a:t>
            </a:r>
          </a:p>
          <a:p>
            <a:pPr eaLnBrk="1" hangingPunct="1"/>
            <a:r>
              <a:rPr lang="en-US" altLang="zh-CN" dirty="0"/>
              <a:t>1.2.4 </a:t>
            </a:r>
            <a:r>
              <a:rPr lang="zh-CN" altLang="en-US" dirty="0"/>
              <a:t>创建与管理本地组账户。</a:t>
            </a:r>
          </a:p>
          <a:p>
            <a:pPr eaLnBrk="1" hangingPunct="1"/>
            <a:r>
              <a:rPr lang="en-US" altLang="zh-CN" dirty="0"/>
              <a:t>1.2.5 </a:t>
            </a:r>
            <a:r>
              <a:rPr lang="zh-CN" altLang="en-US" dirty="0"/>
              <a:t>创建并使用公用文件夹。</a:t>
            </a:r>
          </a:p>
          <a:p>
            <a:pPr eaLnBrk="1" hangingPunct="1"/>
            <a:r>
              <a:rPr lang="en-US" altLang="zh-CN" dirty="0"/>
              <a:t>1.2.6 </a:t>
            </a:r>
            <a:r>
              <a:rPr lang="zh-CN" altLang="en-US" dirty="0"/>
              <a:t>创建、访问、隐藏与管理共享文件夹。</a:t>
            </a:r>
          </a:p>
          <a:p>
            <a:pPr eaLnBrk="1" hangingPunct="1"/>
            <a:endParaRPr lang="zh-CN" altLang="en-US" dirty="0"/>
          </a:p>
        </p:txBody>
      </p:sp>
    </p:spTree>
    <p:extLst>
      <p:ext uri="{BB962C8B-B14F-4D97-AF65-F5344CB8AC3E}">
        <p14:creationId xmlns:p14="http://schemas.microsoft.com/office/powerpoint/2010/main" val="129387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57175" indent="-257175">
              <a:buClr>
                <a:schemeClr val="bg1"/>
              </a:buClr>
              <a:buFont typeface="Wingdings" pitchFamily="2" charset="2"/>
              <a:buChar char="l"/>
              <a:defRPr/>
            </a:pPr>
            <a:r>
              <a:rPr lang="zh-CN" altLang="en-US" sz="2400" dirty="0">
                <a:solidFill>
                  <a:srgbClr val="FF0000"/>
                </a:solidFill>
              </a:rPr>
              <a:t>资源共享</a:t>
            </a:r>
            <a:r>
              <a:rPr lang="en-US" altLang="zh-CN" sz="2400" dirty="0">
                <a:solidFill>
                  <a:srgbClr val="FF0000"/>
                </a:solidFill>
              </a:rPr>
              <a:t>——</a:t>
            </a:r>
            <a:r>
              <a:rPr lang="zh-CN" altLang="en-US" sz="2400" dirty="0">
                <a:solidFill>
                  <a:srgbClr val="000000"/>
                </a:solidFill>
              </a:rPr>
              <a:t>是计算机网络建设中最重要的意图之一。设置资源共享的目的就是使用户能够通过网络远程访问到该资源。</a:t>
            </a:r>
            <a:endParaRPr lang="en-US" altLang="zh-CN" sz="2400" dirty="0">
              <a:solidFill>
                <a:srgbClr val="000000"/>
              </a:solidFill>
            </a:endParaRPr>
          </a:p>
          <a:p>
            <a:pPr marL="257175" indent="-257175">
              <a:buClr>
                <a:schemeClr val="bg1"/>
              </a:buClr>
              <a:buFont typeface="Wingdings" pitchFamily="2" charset="2"/>
              <a:buChar char="l"/>
              <a:defRPr/>
            </a:pPr>
            <a:r>
              <a:rPr lang="zh-CN" altLang="en-US" sz="2400" dirty="0">
                <a:solidFill>
                  <a:srgbClr val="000000"/>
                </a:solidFill>
              </a:rPr>
              <a:t>共享的资源包括：</a:t>
            </a:r>
            <a:endParaRPr lang="en-US" altLang="zh-CN" sz="2400" dirty="0">
              <a:solidFill>
                <a:srgbClr val="000000"/>
              </a:solidFill>
            </a:endParaRPr>
          </a:p>
          <a:p>
            <a:pPr marL="614363" lvl="1" indent="-214313">
              <a:buClr>
                <a:srgbClr val="FF0000"/>
              </a:buClr>
              <a:buSzPct val="90000"/>
              <a:buFont typeface="Wingdings" pitchFamily="2" charset="2"/>
              <a:buChar char="Ø"/>
              <a:defRPr/>
            </a:pPr>
            <a:r>
              <a:rPr lang="zh-CN" altLang="en-US" sz="2400" b="0" dirty="0">
                <a:solidFill>
                  <a:srgbClr val="002448"/>
                </a:solidFill>
                <a:effectLst>
                  <a:outerShdw blurRad="38100" dist="38100" dir="2700000" algn="tl">
                    <a:srgbClr val="C0C0C0"/>
                  </a:outerShdw>
                </a:effectLst>
              </a:rPr>
              <a:t>软件资源</a:t>
            </a:r>
            <a:r>
              <a:rPr lang="en-US" altLang="zh-CN" sz="2400" b="0" dirty="0">
                <a:solidFill>
                  <a:srgbClr val="000000"/>
                </a:solidFill>
                <a:effectLst>
                  <a:outerShdw blurRad="38100" dist="38100" dir="2700000" algn="tl">
                    <a:srgbClr val="C0C0C0"/>
                  </a:outerShdw>
                </a:effectLst>
              </a:rPr>
              <a:t>——</a:t>
            </a:r>
            <a:r>
              <a:rPr lang="zh-CN" altLang="en-US" sz="2400" b="0" dirty="0">
                <a:solidFill>
                  <a:srgbClr val="000000"/>
                </a:solidFill>
                <a:effectLst>
                  <a:outerShdw blurRad="38100" dist="38100" dir="2700000" algn="tl">
                    <a:srgbClr val="C0C0C0"/>
                  </a:outerShdw>
                </a:effectLst>
              </a:rPr>
              <a:t>一般是以文件的形式来组织其内容</a:t>
            </a:r>
            <a:r>
              <a:rPr lang="en-US" altLang="en-US" sz="2400" b="0" dirty="0">
                <a:solidFill>
                  <a:srgbClr val="000000"/>
                </a:solidFill>
                <a:effectLst>
                  <a:outerShdw blurRad="38100" dist="38100" dir="2700000" algn="tl">
                    <a:srgbClr val="C0C0C0"/>
                  </a:outerShdw>
                </a:effectLst>
              </a:rPr>
              <a:t>,</a:t>
            </a:r>
            <a:r>
              <a:rPr lang="zh-CN" altLang="en-US" sz="2400" b="0" dirty="0">
                <a:solidFill>
                  <a:srgbClr val="000000"/>
                </a:solidFill>
                <a:effectLst>
                  <a:outerShdw blurRad="38100" dist="38100" dir="2700000" algn="tl">
                    <a:srgbClr val="C0C0C0"/>
                  </a:outerShdw>
                </a:effectLst>
              </a:rPr>
              <a:t>如系统文件、数据库文件、应用程序文件等。</a:t>
            </a:r>
            <a:endParaRPr lang="en-US" altLang="zh-CN" sz="2400" b="0" dirty="0">
              <a:solidFill>
                <a:srgbClr val="000000"/>
              </a:solidFill>
              <a:effectLst>
                <a:outerShdw blurRad="38100" dist="38100" dir="2700000" algn="tl">
                  <a:srgbClr val="C0C0C0"/>
                </a:outerShdw>
              </a:effectLst>
            </a:endParaRPr>
          </a:p>
          <a:p>
            <a:pPr marL="614363" lvl="1" indent="-214313">
              <a:buClr>
                <a:srgbClr val="FF0000"/>
              </a:buClr>
              <a:buSzPct val="90000"/>
              <a:buFont typeface="Wingdings" pitchFamily="2" charset="2"/>
              <a:buChar char="Ø"/>
              <a:defRPr/>
            </a:pPr>
            <a:r>
              <a:rPr lang="zh-CN" altLang="en-US" sz="2400" b="0" dirty="0">
                <a:solidFill>
                  <a:srgbClr val="002448"/>
                </a:solidFill>
                <a:effectLst>
                  <a:outerShdw blurRad="38100" dist="38100" dir="2700000" algn="tl">
                    <a:srgbClr val="C0C0C0"/>
                  </a:outerShdw>
                </a:effectLst>
              </a:rPr>
              <a:t>硬件资源</a:t>
            </a:r>
            <a:r>
              <a:rPr lang="en-US" altLang="zh-CN" sz="2400" b="0" dirty="0">
                <a:solidFill>
                  <a:srgbClr val="000000"/>
                </a:solidFill>
                <a:effectLst>
                  <a:outerShdw blurRad="38100" dist="38100" dir="2700000" algn="tl">
                    <a:srgbClr val="C0C0C0"/>
                  </a:outerShdw>
                </a:effectLst>
              </a:rPr>
              <a:t>——</a:t>
            </a:r>
            <a:r>
              <a:rPr lang="zh-CN" altLang="en-US" sz="2400" b="0" dirty="0">
                <a:solidFill>
                  <a:srgbClr val="000000"/>
                </a:solidFill>
                <a:effectLst>
                  <a:outerShdw blurRad="38100" dist="38100" dir="2700000" algn="tl">
                    <a:srgbClr val="C0C0C0"/>
                  </a:outerShdw>
                </a:effectLst>
              </a:rPr>
              <a:t>如打印机、扫描仪</a:t>
            </a:r>
            <a:r>
              <a:rPr lang="en-US" altLang="en-US" sz="2400" b="0" dirty="0">
                <a:solidFill>
                  <a:srgbClr val="000000"/>
                </a:solidFill>
                <a:effectLst>
                  <a:outerShdw blurRad="38100" dist="38100" dir="2700000" algn="tl">
                    <a:srgbClr val="C0C0C0"/>
                  </a:outerShdw>
                </a:effectLst>
              </a:rPr>
              <a:t>(</a:t>
            </a:r>
            <a:r>
              <a:rPr lang="zh-CN" altLang="en-US" sz="2400" b="0" dirty="0">
                <a:solidFill>
                  <a:srgbClr val="000000"/>
                </a:solidFill>
                <a:effectLst>
                  <a:outerShdw blurRad="38100" dist="38100" dir="2700000" algn="tl">
                    <a:srgbClr val="C0C0C0"/>
                  </a:outerShdw>
                </a:effectLst>
              </a:rPr>
              <a:t>在</a:t>
            </a:r>
            <a:r>
              <a:rPr lang="en-US" altLang="en-US" sz="2400" b="0" dirty="0">
                <a:solidFill>
                  <a:srgbClr val="000000"/>
                </a:solidFill>
                <a:effectLst>
                  <a:outerShdw blurRad="38100" dist="38100" dir="2700000" algn="tl">
                    <a:srgbClr val="C0C0C0"/>
                  </a:outerShdw>
                </a:effectLst>
              </a:rPr>
              <a:t>Windows</a:t>
            </a:r>
            <a:r>
              <a:rPr lang="zh-CN" altLang="en-US" sz="2400" b="0" dirty="0">
                <a:solidFill>
                  <a:srgbClr val="000000"/>
                </a:solidFill>
                <a:effectLst>
                  <a:outerShdw blurRad="38100" dist="38100" dir="2700000" algn="tl">
                    <a:srgbClr val="C0C0C0"/>
                  </a:outerShdw>
                </a:effectLst>
              </a:rPr>
              <a:t>操作系统中被视为设备文件</a:t>
            </a:r>
            <a:r>
              <a:rPr lang="en-US" altLang="en-US" sz="2400" b="0" dirty="0">
                <a:solidFill>
                  <a:srgbClr val="000000"/>
                </a:solidFill>
                <a:effectLst>
                  <a:outerShdw blurRad="38100" dist="38100" dir="2700000" algn="tl">
                    <a:srgbClr val="C0C0C0"/>
                  </a:outerShdw>
                </a:effectLst>
              </a:rPr>
              <a:t>)</a:t>
            </a:r>
            <a:r>
              <a:rPr lang="zh-CN" altLang="en-US" sz="2400" b="0" dirty="0">
                <a:solidFill>
                  <a:srgbClr val="000000"/>
                </a:solidFill>
                <a:effectLst>
                  <a:outerShdw blurRad="38100" dist="38100" dir="2700000" algn="tl">
                    <a:srgbClr val="C0C0C0"/>
                  </a:outerShdw>
                </a:effectLst>
              </a:rPr>
              <a:t>等</a:t>
            </a:r>
            <a:r>
              <a:rPr lang="zh-CN" altLang="en-US" sz="2400" dirty="0">
                <a:solidFill>
                  <a:srgbClr val="000000"/>
                </a:solidFill>
                <a:effectLst>
                  <a:outerShdw blurRad="38100" dist="38100" dir="2700000" algn="tl">
                    <a:srgbClr val="C0C0C0"/>
                  </a:outerShdw>
                </a:effectLst>
              </a:rPr>
              <a:t>。</a:t>
            </a:r>
          </a:p>
          <a:p>
            <a:endParaRPr lang="zh-CN" altLang="en-US" dirty="0"/>
          </a:p>
        </p:txBody>
      </p:sp>
      <p:sp>
        <p:nvSpPr>
          <p:cNvPr id="4" name="灯片编号占位符 3"/>
          <p:cNvSpPr>
            <a:spLocks noGrp="1"/>
          </p:cNvSpPr>
          <p:nvPr>
            <p:ph type="sldNum" sz="quarter" idx="5"/>
          </p:nvPr>
        </p:nvSpPr>
        <p:spPr/>
        <p:txBody>
          <a:bodyPr/>
          <a:lstStyle/>
          <a:p>
            <a:pPr>
              <a:defRPr/>
            </a:pPr>
            <a:fld id="{443FCD76-9219-4712-B1A8-EBD9E9CB3832}" type="slidenum">
              <a:rPr lang="zh-CN" altLang="en-US" smtClean="0"/>
              <a:pPr>
                <a:defRPr/>
              </a:pPr>
              <a:t>2</a:t>
            </a:fld>
            <a:endParaRPr lang="en-US" altLang="zh-CN"/>
          </a:p>
        </p:txBody>
      </p:sp>
    </p:spTree>
    <p:extLst>
      <p:ext uri="{BB962C8B-B14F-4D97-AF65-F5344CB8AC3E}">
        <p14:creationId xmlns:p14="http://schemas.microsoft.com/office/powerpoint/2010/main" val="400282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628E8D7-AA8D-4D45-BA4D-9D0A71FFA13E}"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Arial" charset="0"/>
            </a:endParaRPr>
          </a:p>
        </p:txBody>
      </p:sp>
      <p:sp>
        <p:nvSpPr>
          <p:cNvPr id="43011" name="Rectangle 2"/>
          <p:cNvSpPr>
            <a:spLocks noGrp="1" noRot="1" noChangeAspect="1" noChangeArrowheads="1" noTextEdit="1"/>
          </p:cNvSpPr>
          <p:nvPr>
            <p:ph type="sldImg"/>
          </p:nvPr>
        </p:nvSpPr>
        <p:spPr>
          <a:xfrm>
            <a:off x="1143000" y="685800"/>
            <a:ext cx="4572000" cy="3429000"/>
          </a:xfrm>
          <a:ln/>
        </p:spPr>
      </p:sp>
      <p:sp>
        <p:nvSpPr>
          <p:cNvPr id="430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304597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实验内容和要求</a:t>
            </a:r>
          </a:p>
          <a:p>
            <a:endParaRPr lang="zh-CN" altLang="en-US" dirty="0"/>
          </a:p>
          <a:p>
            <a:r>
              <a:rPr lang="en-US" altLang="zh-CN" dirty="0"/>
              <a:t>1.2.1 </a:t>
            </a:r>
            <a:r>
              <a:rPr lang="zh-CN" altLang="en-US" dirty="0"/>
              <a:t>搭建工作组架构的网络，网络参数配置与常用网络命令使用。</a:t>
            </a:r>
          </a:p>
          <a:p>
            <a:r>
              <a:rPr lang="en-US" altLang="zh-CN" dirty="0"/>
              <a:t>1.2.2 </a:t>
            </a:r>
            <a:r>
              <a:rPr lang="zh-CN" altLang="en-US" dirty="0"/>
              <a:t>创建工作组，并将计算机加入指定的工作组。</a:t>
            </a:r>
          </a:p>
          <a:p>
            <a:r>
              <a:rPr lang="en-US" altLang="zh-CN" dirty="0"/>
              <a:t>1.2.3 </a:t>
            </a:r>
            <a:r>
              <a:rPr lang="zh-CN" altLang="en-US" dirty="0"/>
              <a:t>创建本地用户账户、设置其属性、更改密码。</a:t>
            </a:r>
          </a:p>
          <a:p>
            <a:r>
              <a:rPr lang="zh-CN" altLang="en-US" dirty="0"/>
              <a:t>创建用户</a:t>
            </a:r>
          </a:p>
          <a:p>
            <a:r>
              <a:rPr lang="zh-CN" altLang="en-US" dirty="0"/>
              <a:t>用户名</a:t>
            </a:r>
          </a:p>
          <a:p>
            <a:r>
              <a:rPr lang="zh-CN" altLang="en-US" dirty="0"/>
              <a:t>全名</a:t>
            </a:r>
          </a:p>
          <a:p>
            <a:r>
              <a:rPr lang="zh-CN" altLang="en-US" dirty="0"/>
              <a:t>描述</a:t>
            </a:r>
          </a:p>
          <a:p>
            <a:r>
              <a:rPr lang="zh-CN" altLang="en-US" dirty="0"/>
              <a:t>密码相关选项</a:t>
            </a:r>
          </a:p>
          <a:p>
            <a:r>
              <a:rPr lang="en-US" altLang="zh-CN" dirty="0"/>
              <a:t>1.2.4 </a:t>
            </a:r>
            <a:r>
              <a:rPr lang="zh-CN" altLang="en-US" dirty="0"/>
              <a:t>创建与管理本地组账户。</a:t>
            </a:r>
          </a:p>
          <a:p>
            <a:r>
              <a:rPr lang="en-US" altLang="zh-CN" dirty="0"/>
              <a:t>1.2.5 </a:t>
            </a:r>
            <a:r>
              <a:rPr lang="zh-CN" altLang="en-US" dirty="0"/>
              <a:t>创建并使用公用文件夹。</a:t>
            </a:r>
          </a:p>
          <a:p>
            <a:r>
              <a:rPr lang="en-US" altLang="zh-CN" dirty="0"/>
              <a:t>1.2.6 </a:t>
            </a:r>
            <a:r>
              <a:rPr lang="zh-CN" altLang="en-US" dirty="0"/>
              <a:t>创建、访问、隐藏与管理共享文件夹。</a:t>
            </a:r>
          </a:p>
          <a:p>
            <a:endParaRPr lang="zh-CN" altLang="en-US" dirty="0"/>
          </a:p>
        </p:txBody>
      </p:sp>
      <p:sp>
        <p:nvSpPr>
          <p:cNvPr id="4" name="灯片编号占位符 3"/>
          <p:cNvSpPr>
            <a:spLocks noGrp="1"/>
          </p:cNvSpPr>
          <p:nvPr>
            <p:ph type="sldNum" sz="quarter" idx="5"/>
          </p:nvPr>
        </p:nvSpPr>
        <p:spPr/>
        <p:txBody>
          <a:bodyPr/>
          <a:lstStyle/>
          <a:p>
            <a:pPr>
              <a:defRPr/>
            </a:pPr>
            <a:fld id="{443FCD76-9219-4712-B1A8-EBD9E9CB3832}" type="slidenum">
              <a:rPr lang="zh-CN" altLang="en-US" smtClean="0"/>
              <a:pPr>
                <a:defRPr/>
              </a:pPr>
              <a:t>22</a:t>
            </a:fld>
            <a:endParaRPr lang="en-US" altLang="zh-CN"/>
          </a:p>
        </p:txBody>
      </p:sp>
    </p:spTree>
    <p:extLst>
      <p:ext uri="{BB962C8B-B14F-4D97-AF65-F5344CB8AC3E}">
        <p14:creationId xmlns:p14="http://schemas.microsoft.com/office/powerpoint/2010/main" val="1805493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图中最下方</a:t>
            </a:r>
            <a:r>
              <a:rPr lang="en-US" altLang="zh-CN" dirty="0"/>
              <a:t>【</a:t>
            </a:r>
            <a:r>
              <a:rPr lang="zh-CN" altLang="en-US" dirty="0"/>
              <a:t>密码保护的共享</a:t>
            </a:r>
            <a:r>
              <a:rPr lang="en-US" altLang="zh-CN" dirty="0"/>
              <a:t>】</a:t>
            </a:r>
            <a:r>
              <a:rPr lang="zh-CN" altLang="en-US" dirty="0"/>
              <a:t>若启用的话</a:t>
            </a:r>
            <a:r>
              <a:rPr lang="en-US" altLang="zh-CN" dirty="0"/>
              <a:t>(</a:t>
            </a:r>
            <a:r>
              <a:rPr lang="zh-CN" altLang="en-US" dirty="0"/>
              <a:t>这是默认值。加入域的计算机会自动启用密码保护共享</a:t>
            </a:r>
            <a:r>
              <a:rPr lang="en-US" altLang="zh-CN" dirty="0"/>
              <a:t>,</a:t>
            </a:r>
            <a:r>
              <a:rPr lang="zh-CN" altLang="en-US" dirty="0"/>
              <a:t>且在图中不会显示此选项</a:t>
            </a:r>
            <a:r>
              <a:rPr lang="en-US" altLang="zh-CN" dirty="0"/>
              <a:t>)</a:t>
            </a:r>
            <a:r>
              <a:rPr lang="zh-CN" altLang="en-US" dirty="0"/>
              <a:t>，则网络用户连接此计算机时必须先输入有效的用户账户名与密码后才可以访问公用文件夹。</a:t>
            </a:r>
            <a:endParaRPr lang="en-US" altLang="zh-CN" dirty="0"/>
          </a:p>
          <a:p>
            <a:r>
              <a:rPr lang="zh-CN" altLang="en-US" dirty="0"/>
              <a:t>你无法只针对特定用户来启用公用文件夹。</a:t>
            </a:r>
          </a:p>
        </p:txBody>
      </p:sp>
      <p:sp>
        <p:nvSpPr>
          <p:cNvPr id="4" name="灯片编号占位符 3"/>
          <p:cNvSpPr>
            <a:spLocks noGrp="1"/>
          </p:cNvSpPr>
          <p:nvPr>
            <p:ph type="sldNum" sz="quarter" idx="5"/>
          </p:nvPr>
        </p:nvSpPr>
        <p:spPr/>
        <p:txBody>
          <a:bodyPr/>
          <a:lstStyle/>
          <a:p>
            <a:pPr>
              <a:defRPr/>
            </a:pPr>
            <a:fld id="{443FCD76-9219-4712-B1A8-EBD9E9CB3832}" type="slidenum">
              <a:rPr lang="zh-CN" altLang="en-US" smtClean="0"/>
              <a:pPr>
                <a:defRPr/>
              </a:pPr>
              <a:t>23</a:t>
            </a:fld>
            <a:endParaRPr lang="en-US" altLang="zh-CN"/>
          </a:p>
        </p:txBody>
      </p:sp>
    </p:spTree>
    <p:extLst>
      <p:ext uri="{BB962C8B-B14F-4D97-AF65-F5344CB8AC3E}">
        <p14:creationId xmlns:p14="http://schemas.microsoft.com/office/powerpoint/2010/main" val="265583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pPr>
              <a:defRPr/>
            </a:pPr>
            <a:fld id="{C51E112B-8B34-4CB0-910A-73ECB8B231BD}" type="slidenum">
              <a:rPr lang="zh-CN" altLang="en-US" smtClean="0"/>
              <a:pPr>
                <a:defRPr/>
              </a:pPr>
              <a:t>3</a:t>
            </a:fld>
            <a:endParaRPr lang="en-US" altLang="zh-CN"/>
          </a:p>
        </p:txBody>
      </p:sp>
      <p:sp>
        <p:nvSpPr>
          <p:cNvPr id="36867" name="Rectangle 2"/>
          <p:cNvSpPr>
            <a:spLocks noGrp="1" noRot="1" noChangeAspect="1" noChangeArrowheads="1" noTextEdit="1"/>
          </p:cNvSpPr>
          <p:nvPr>
            <p:ph type="sldImg"/>
          </p:nvPr>
        </p:nvSpPr>
        <p:spPr>
          <a:xfrm>
            <a:off x="1143000" y="685800"/>
            <a:ext cx="4572000" cy="3429000"/>
          </a:xfrm>
          <a:ln/>
        </p:spPr>
      </p:sp>
      <p:sp>
        <p:nvSpPr>
          <p:cNvPr id="3686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pPr>
              <a:defRPr/>
            </a:pPr>
            <a:fld id="{C51E112B-8B34-4CB0-910A-73ECB8B231BD}" type="slidenum">
              <a:rPr lang="zh-CN" altLang="en-US" smtClean="0"/>
              <a:pPr>
                <a:defRPr/>
              </a:pPr>
              <a:t>4</a:t>
            </a:fld>
            <a:endParaRPr lang="en-US" altLang="zh-CN"/>
          </a:p>
        </p:txBody>
      </p:sp>
      <p:sp>
        <p:nvSpPr>
          <p:cNvPr id="36867" name="Rectangle 2"/>
          <p:cNvSpPr>
            <a:spLocks noGrp="1" noRot="1" noChangeAspect="1" noChangeArrowheads="1" noTextEdit="1"/>
          </p:cNvSpPr>
          <p:nvPr>
            <p:ph type="sldImg"/>
          </p:nvPr>
        </p:nvSpPr>
        <p:spPr>
          <a:xfrm>
            <a:off x="1143000" y="685800"/>
            <a:ext cx="4572000" cy="3429000"/>
          </a:xfrm>
          <a:ln/>
        </p:spPr>
      </p:sp>
      <p:sp>
        <p:nvSpPr>
          <p:cNvPr id="36868"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8880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43FCD76-9219-4712-B1A8-EBD9E9CB3832}" type="slidenum">
              <a:rPr lang="zh-CN" altLang="en-US" smtClean="0"/>
              <a:pPr>
                <a:defRPr/>
              </a:pPr>
              <a:t>5</a:t>
            </a:fld>
            <a:endParaRPr lang="en-US" altLang="zh-CN"/>
          </a:p>
        </p:txBody>
      </p:sp>
    </p:spTree>
    <p:extLst>
      <p:ext uri="{BB962C8B-B14F-4D97-AF65-F5344CB8AC3E}">
        <p14:creationId xmlns:p14="http://schemas.microsoft.com/office/powerpoint/2010/main" val="1056403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用户若要访问每一台计算机内的资源，系统管理员便需在每一台计算机的</a:t>
            </a:r>
            <a:r>
              <a:rPr lang="en-US" altLang="zh-CN" dirty="0"/>
              <a:t>SAM</a:t>
            </a:r>
            <a:r>
              <a:rPr lang="zh-CN" altLang="en-US" dirty="0"/>
              <a:t>数据库内建立用户账户。例如</a:t>
            </a:r>
            <a:r>
              <a:rPr lang="en-US" altLang="zh-CN" dirty="0"/>
              <a:t>,</a:t>
            </a:r>
            <a:r>
              <a:rPr lang="zh-CN" altLang="en-US" dirty="0"/>
              <a:t>若用户</a:t>
            </a:r>
            <a:r>
              <a:rPr lang="en-US" altLang="zh-CN" dirty="0"/>
              <a:t>Peter</a:t>
            </a:r>
            <a:r>
              <a:rPr lang="zh-CN" altLang="en-US" dirty="0"/>
              <a:t>要访问每一台计算机内的资源，则需在每一台计算机的</a:t>
            </a:r>
            <a:r>
              <a:rPr lang="en-US" altLang="zh-CN" dirty="0"/>
              <a:t>SAM</a:t>
            </a:r>
            <a:r>
              <a:rPr lang="zh-CN" altLang="en-US" dirty="0"/>
              <a:t>数据库内建立</a:t>
            </a:r>
            <a:r>
              <a:rPr lang="en-US" altLang="zh-CN" dirty="0"/>
              <a:t>Peter</a:t>
            </a:r>
            <a:r>
              <a:rPr lang="zh-CN" altLang="en-US" dirty="0"/>
              <a:t>账户，并设置这些账户的权限</a:t>
            </a:r>
            <a:r>
              <a:rPr lang="en-US" altLang="zh-CN" dirty="0"/>
              <a:t>.</a:t>
            </a:r>
            <a:r>
              <a:rPr lang="zh-CN" altLang="en-US" dirty="0"/>
              <a:t>这种架构的账户与权限管理工作比较麻烦，例如当用户要修改密码时，就可能需要对该用户在每一台计算机内的密码都进行修改。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如果企业内部计算机数量不多</a:t>
            </a:r>
            <a:r>
              <a:rPr lang="en-US" altLang="zh-CN" sz="1200" b="0" dirty="0"/>
              <a:t>,</a:t>
            </a:r>
            <a:r>
              <a:rPr lang="zh-CN" altLang="en-US" sz="1200" b="0" dirty="0"/>
              <a:t>例如</a:t>
            </a:r>
            <a:r>
              <a:rPr lang="en-US" altLang="zh-CN" sz="1200" b="0" dirty="0"/>
              <a:t>10</a:t>
            </a:r>
            <a:r>
              <a:rPr lang="zh-CN" altLang="en-US" sz="1200" b="0" dirty="0"/>
              <a:t>台或</a:t>
            </a:r>
            <a:r>
              <a:rPr lang="en-US" altLang="zh-CN" sz="1200" b="0" dirty="0"/>
              <a:t>20</a:t>
            </a:r>
            <a:r>
              <a:rPr lang="zh-CN" altLang="en-US" sz="1200" b="0" dirty="0"/>
              <a:t>台计算机</a:t>
            </a:r>
            <a:r>
              <a:rPr lang="en-US" altLang="zh-CN" sz="1200" b="0" dirty="0"/>
              <a:t>,</a:t>
            </a:r>
            <a:r>
              <a:rPr lang="zh-CN" altLang="en-US" sz="1200" b="0" dirty="0"/>
              <a:t>就可以采用工作组架构的网络。</a:t>
            </a:r>
            <a:endParaRPr lang="zh-CN" altLang="en-US" dirty="0"/>
          </a:p>
        </p:txBody>
      </p:sp>
      <p:sp>
        <p:nvSpPr>
          <p:cNvPr id="4" name="灯片编号占位符 3"/>
          <p:cNvSpPr>
            <a:spLocks noGrp="1"/>
          </p:cNvSpPr>
          <p:nvPr>
            <p:ph type="sldNum" sz="quarter" idx="5"/>
          </p:nvPr>
        </p:nvSpPr>
        <p:spPr/>
        <p:txBody>
          <a:bodyPr/>
          <a:lstStyle/>
          <a:p>
            <a:pPr>
              <a:defRPr/>
            </a:pPr>
            <a:fld id="{443FCD76-9219-4712-B1A8-EBD9E9CB3832}" type="slidenum">
              <a:rPr lang="zh-CN" altLang="en-US" smtClean="0"/>
              <a:pPr>
                <a:defRPr/>
              </a:pPr>
              <a:t>7</a:t>
            </a:fld>
            <a:endParaRPr lang="en-US" altLang="zh-CN"/>
          </a:p>
        </p:txBody>
      </p:sp>
    </p:spTree>
    <p:extLst>
      <p:ext uri="{BB962C8B-B14F-4D97-AF65-F5344CB8AC3E}">
        <p14:creationId xmlns:p14="http://schemas.microsoft.com/office/powerpoint/2010/main" val="274608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项目知识准备：</a:t>
            </a:r>
            <a:endParaRPr lang="en-US" altLang="zh-CN" dirty="0"/>
          </a:p>
          <a:p>
            <a:r>
              <a:rPr lang="en-US" altLang="zh-CN" b="1" dirty="0"/>
              <a:t>Administrator (</a:t>
            </a:r>
            <a:r>
              <a:rPr lang="zh-CN" altLang="en-US" b="1" dirty="0"/>
              <a:t>系统管理员</a:t>
            </a:r>
            <a:r>
              <a:rPr lang="en-US" altLang="zh-CN" b="1" dirty="0"/>
              <a:t>) </a:t>
            </a:r>
            <a:r>
              <a:rPr lang="zh-CN" altLang="en-US" b="1" dirty="0"/>
              <a:t>：</a:t>
            </a:r>
            <a:r>
              <a:rPr lang="zh-CN" altLang="en-US" dirty="0"/>
              <a:t>它拥有最高的权限，你可以利用它来管理计算机，例如建立</a:t>
            </a:r>
            <a:r>
              <a:rPr lang="en-US" altLang="zh-CN" dirty="0"/>
              <a:t>1</a:t>
            </a:r>
            <a:r>
              <a:rPr lang="zh-CN" altLang="en-US" dirty="0"/>
              <a:t>修改</a:t>
            </a:r>
            <a:r>
              <a:rPr lang="en-US" altLang="zh-CN" dirty="0"/>
              <a:t>/</a:t>
            </a:r>
            <a:r>
              <a:rPr lang="zh-CN" altLang="en-US" dirty="0"/>
              <a:t>删除用户与组账户、设置安全策略、建立打印机、设置用户权限等。你无法将此账户删除，不过为了更安全起见，建议将其改名。</a:t>
            </a:r>
            <a:endParaRPr lang="en-US" altLang="zh-CN" dirty="0"/>
          </a:p>
          <a:p>
            <a:r>
              <a:rPr lang="en-US" altLang="zh-CN" b="1" dirty="0"/>
              <a:t>Guest (</a:t>
            </a:r>
            <a:r>
              <a:rPr lang="zh-CN" altLang="en-US" b="1" dirty="0"/>
              <a:t>来宾</a:t>
            </a:r>
            <a:r>
              <a:rPr lang="en-US" altLang="zh-CN" b="1" dirty="0"/>
              <a:t>) </a:t>
            </a:r>
            <a:r>
              <a:rPr lang="zh-CN" altLang="en-US" b="1" dirty="0"/>
              <a:t>：</a:t>
            </a:r>
            <a:r>
              <a:rPr lang="zh-CN" altLang="en-US" dirty="0"/>
              <a:t>它是供没有账户的用户来临时使用的，它只有很少的权限。你可以更改其名称，但无法将其删除。此账户默认是被停用的。</a:t>
            </a:r>
          </a:p>
        </p:txBody>
      </p:sp>
      <p:sp>
        <p:nvSpPr>
          <p:cNvPr id="4" name="灯片编号占位符 3"/>
          <p:cNvSpPr>
            <a:spLocks noGrp="1"/>
          </p:cNvSpPr>
          <p:nvPr>
            <p:ph type="sldNum" sz="quarter" idx="5"/>
          </p:nvPr>
        </p:nvSpPr>
        <p:spPr/>
        <p:txBody>
          <a:bodyPr/>
          <a:lstStyle/>
          <a:p>
            <a:pPr>
              <a:defRPr/>
            </a:pPr>
            <a:fld id="{443FCD76-9219-4712-B1A8-EBD9E9CB3832}" type="slidenum">
              <a:rPr lang="zh-CN" altLang="en-US" smtClean="0"/>
              <a:pPr>
                <a:defRPr/>
              </a:pPr>
              <a:t>8</a:t>
            </a:fld>
            <a:endParaRPr lang="en-US" altLang="zh-CN"/>
          </a:p>
        </p:txBody>
      </p:sp>
    </p:spTree>
    <p:extLst>
      <p:ext uri="{BB962C8B-B14F-4D97-AF65-F5344CB8AC3E}">
        <p14:creationId xmlns:p14="http://schemas.microsoft.com/office/powerpoint/2010/main" val="388261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31C830DF-5BA8-4D72-899F-8E2B544C45A7}" type="slidenum">
              <a:rPr lang="zh-CN" altLang="en-US" smtClean="0"/>
              <a:pPr>
                <a:defRPr/>
              </a:pPr>
              <a:t>9</a:t>
            </a:fld>
            <a:endParaRPr lang="en-US" altLang="zh-CN"/>
          </a:p>
        </p:txBody>
      </p:sp>
      <p:sp>
        <p:nvSpPr>
          <p:cNvPr id="37891" name="Rectangle 2"/>
          <p:cNvSpPr>
            <a:spLocks noGrp="1" noRot="1" noChangeAspect="1" noChangeArrowheads="1" noTextEdit="1"/>
          </p:cNvSpPr>
          <p:nvPr>
            <p:ph type="sldImg"/>
          </p:nvPr>
        </p:nvSpPr>
        <p:spPr>
          <a:xfrm>
            <a:off x="1143000" y="685800"/>
            <a:ext cx="4572000" cy="3429000"/>
          </a:xfrm>
          <a:ln/>
        </p:spPr>
      </p:sp>
      <p:sp>
        <p:nvSpPr>
          <p:cNvPr id="3789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p>
            <a:pPr>
              <a:defRPr/>
            </a:pPr>
            <a:fld id="{D8C34B2B-60D2-4B07-B825-F8350EBFA6F1}" type="slidenum">
              <a:rPr lang="zh-CN" altLang="en-US" smtClean="0"/>
              <a:pPr>
                <a:defRPr/>
              </a:pPr>
              <a:t>10</a:t>
            </a:fld>
            <a:endParaRPr lang="en-US" altLang="zh-CN"/>
          </a:p>
        </p:txBody>
      </p:sp>
      <p:sp>
        <p:nvSpPr>
          <p:cNvPr id="38915" name="Rectangle 2"/>
          <p:cNvSpPr>
            <a:spLocks noGrp="1" noRot="1" noChangeAspect="1" noChangeArrowheads="1" noTextEdit="1"/>
          </p:cNvSpPr>
          <p:nvPr>
            <p:ph type="sldImg"/>
          </p:nvPr>
        </p:nvSpPr>
        <p:spPr>
          <a:xfrm>
            <a:off x="1143000" y="685800"/>
            <a:ext cx="4572000" cy="3429000"/>
          </a:xfrm>
          <a:ln/>
        </p:spPr>
      </p:sp>
      <p:sp>
        <p:nvSpPr>
          <p:cNvPr id="3891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3"/>
            <a:ext cx="7772400" cy="1362075"/>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5" name="页脚占位符 4"/>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6" name="灯片编号占位符 5"/>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239413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7"/>
            <a:ext cx="2057400" cy="438785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7"/>
            <a:ext cx="6019800" cy="43878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5" name="页脚占位符 4"/>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6" name="灯片编号占位符 5"/>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409554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523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11189" y="2"/>
            <a:ext cx="7921625" cy="620713"/>
          </a:xfrm>
        </p:spPr>
        <p:txBody>
          <a:bodyPr/>
          <a:lstStyle/>
          <a:p>
            <a:r>
              <a:rPr lang="zh-CN" altLang="en-US"/>
              <a:t>单击此处编辑母版标题样式</a:t>
            </a:r>
          </a:p>
        </p:txBody>
      </p:sp>
      <p:sp>
        <p:nvSpPr>
          <p:cNvPr id="3" name="表格占位符 2"/>
          <p:cNvSpPr>
            <a:spLocks noGrp="1"/>
          </p:cNvSpPr>
          <p:nvPr>
            <p:ph type="tbl" idx="1"/>
          </p:nvPr>
        </p:nvSpPr>
        <p:spPr>
          <a:xfrm>
            <a:off x="187326" y="692150"/>
            <a:ext cx="8785225" cy="5651500"/>
          </a:xfrm>
        </p:spPr>
        <p:txBody>
          <a:bodyPr/>
          <a:lstStyle/>
          <a:p>
            <a:pPr lvl="0"/>
            <a:endParaRPr lang="zh-CN" altLang="en-US" noProof="0"/>
          </a:p>
        </p:txBody>
      </p:sp>
    </p:spTree>
    <p:extLst>
      <p:ext uri="{BB962C8B-B14F-4D97-AF65-F5344CB8AC3E}">
        <p14:creationId xmlns:p14="http://schemas.microsoft.com/office/powerpoint/2010/main" val="287174771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2" y="404664"/>
            <a:ext cx="8368811" cy="612068"/>
          </a:xfrm>
        </p:spPr>
        <p:txBody>
          <a:bodyPr/>
          <a:lstStyle>
            <a:lvl1pPr>
              <a:defRPr sz="3200" b="1">
                <a:solidFill>
                  <a:srgbClr val="333399"/>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2" y="1160748"/>
            <a:ext cx="8368811" cy="4934173"/>
          </a:xfrm>
        </p:spPr>
        <p:txBody>
          <a:bodyPr/>
          <a:lstStyle>
            <a:lvl1pPr>
              <a:lnSpc>
                <a:spcPct val="100000"/>
              </a:lnSpc>
              <a:spcBef>
                <a:spcPts val="600"/>
              </a:spcBef>
              <a:spcAft>
                <a:spcPts val="600"/>
              </a:spcAft>
              <a:defRPr sz="2000" b="0">
                <a:solidFill>
                  <a:schemeClr val="tx1"/>
                </a:solidFill>
                <a:latin typeface="微软雅黑" panose="020B0503020204020204" pitchFamily="34" charset="-122"/>
                <a:ea typeface="微软雅黑" panose="020B0503020204020204" pitchFamily="34" charset="-122"/>
              </a:defRPr>
            </a:lvl1pPr>
            <a:lvl2pPr>
              <a:lnSpc>
                <a:spcPct val="100000"/>
              </a:lnSpc>
              <a:spcBef>
                <a:spcPts val="600"/>
              </a:spcBef>
              <a:spcAft>
                <a:spcPts val="600"/>
              </a:spcAft>
              <a:defRPr sz="1800" b="0">
                <a:solidFill>
                  <a:schemeClr val="tx1"/>
                </a:solidFill>
                <a:latin typeface="微软雅黑" panose="020B0503020204020204" pitchFamily="34" charset="-122"/>
                <a:ea typeface="微软雅黑" panose="020B0503020204020204" pitchFamily="34" charset="-122"/>
              </a:defRPr>
            </a:lvl2pPr>
            <a:lvl3pPr>
              <a:lnSpc>
                <a:spcPct val="100000"/>
              </a:lnSpc>
              <a:spcBef>
                <a:spcPts val="600"/>
              </a:spcBef>
              <a:spcAft>
                <a:spcPts val="600"/>
              </a:spcAft>
              <a:defRPr sz="1600" b="0">
                <a:solidFill>
                  <a:schemeClr val="tx1"/>
                </a:solidFill>
                <a:latin typeface="微软雅黑" panose="020B0503020204020204" pitchFamily="34" charset="-122"/>
                <a:ea typeface="微软雅黑" panose="020B0503020204020204" pitchFamily="34" charset="-122"/>
              </a:defRPr>
            </a:lvl3pPr>
            <a:lvl4pPr>
              <a:lnSpc>
                <a:spcPct val="100000"/>
              </a:lnSpc>
              <a:spcBef>
                <a:spcPts val="600"/>
              </a:spcBef>
              <a:spcAft>
                <a:spcPts val="600"/>
              </a:spcAft>
              <a:defRPr sz="1400" b="0">
                <a:solidFill>
                  <a:schemeClr val="tx1"/>
                </a:solidFill>
                <a:latin typeface="微软雅黑" panose="020B0503020204020204" pitchFamily="34" charset="-122"/>
                <a:ea typeface="微软雅黑" panose="020B0503020204020204" pitchFamily="34" charset="-122"/>
              </a:defRPr>
            </a:lvl4pPr>
            <a:lvl5pPr marL="1476000" indent="0">
              <a:lnSpc>
                <a:spcPct val="100000"/>
              </a:lnSpc>
              <a:spcBef>
                <a:spcPts val="600"/>
              </a:spcBef>
              <a:spcAft>
                <a:spcPts val="600"/>
              </a:spcAft>
              <a:defRPr sz="1125" b="0">
                <a:solidFill>
                  <a:schemeClr val="tx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9827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200153"/>
            <a:ext cx="4038600" cy="3394075"/>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3"/>
            <a:ext cx="4038600" cy="3394075"/>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6" name="页脚占位符 5"/>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7" name="灯片编号占位符 6"/>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389660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7"/>
            <a:ext cx="4040188" cy="639763"/>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535117"/>
            <a:ext cx="4041775" cy="639763"/>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30"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8" name="页脚占位符 7"/>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9" name="灯片编号占位符 8"/>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723233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4" name="页脚占位符 3"/>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5" name="灯片编号占位符 4"/>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343490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3" name="页脚占位符 2"/>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4" name="灯片编号占位符 3"/>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421551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73051"/>
            <a:ext cx="3008313" cy="1162051"/>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5"/>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435103"/>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6" name="页脚占位符 5"/>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7" name="灯片编号占位符 6"/>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26507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2"/>
            <a:ext cx="5486400" cy="566739"/>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41"/>
            <a:ext cx="5486400" cy="8048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6" name="页脚占位符 5"/>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7" name="灯片编号占位符 6"/>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22662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5"/>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sz="1350" b="0" smtClean="0">
                <a:solidFill>
                  <a:prstClr val="black"/>
                </a:solidFill>
              </a:rPr>
              <a:pPr>
                <a:defRPr/>
              </a:pPr>
              <a:t>2021/3/21</a:t>
            </a:fld>
            <a:endParaRPr lang="zh-CN" altLang="en-US" sz="1350" b="0">
              <a:solidFill>
                <a:prstClr val="black"/>
              </a:solidFill>
            </a:endParaRPr>
          </a:p>
        </p:txBody>
      </p:sp>
      <p:sp>
        <p:nvSpPr>
          <p:cNvPr id="5" name="页脚占位符 4"/>
          <p:cNvSpPr>
            <a:spLocks noGrp="1"/>
          </p:cNvSpPr>
          <p:nvPr>
            <p:ph type="ftr" sz="quarter" idx="11"/>
          </p:nvPr>
        </p:nvSpPr>
        <p:spPr>
          <a:xfrm>
            <a:off x="3124200" y="6356353"/>
            <a:ext cx="2895600" cy="366183"/>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sz="1350" b="0">
              <a:solidFill>
                <a:prstClr val="black"/>
              </a:solidFill>
            </a:endParaRPr>
          </a:p>
        </p:txBody>
      </p:sp>
      <p:sp>
        <p:nvSpPr>
          <p:cNvPr id="6" name="灯片编号占位符 5"/>
          <p:cNvSpPr>
            <a:spLocks noGrp="1"/>
          </p:cNvSpPr>
          <p:nvPr>
            <p:ph type="sldNum" sz="quarter" idx="12"/>
          </p:nvPr>
        </p:nvSpPr>
        <p:spPr>
          <a:xfrm>
            <a:off x="6553200" y="6356353"/>
            <a:ext cx="2133600" cy="366183"/>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sz="1350" b="0" smtClean="0">
                <a:solidFill>
                  <a:prstClr val="black"/>
                </a:solidFill>
              </a:rPr>
              <a:pPr>
                <a:defRPr/>
              </a:pPr>
              <a:t>‹#›</a:t>
            </a:fld>
            <a:endParaRPr lang="zh-CN" altLang="en-US" sz="1350" b="0">
              <a:solidFill>
                <a:prstClr val="black"/>
              </a:solidFill>
            </a:endParaRPr>
          </a:p>
        </p:txBody>
      </p:sp>
    </p:spTree>
    <p:extLst>
      <p:ext uri="{BB962C8B-B14F-4D97-AF65-F5344CB8AC3E}">
        <p14:creationId xmlns:p14="http://schemas.microsoft.com/office/powerpoint/2010/main" val="347929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22BC50D2-2FCC-40E3-9843-F29142535409}"/>
              </a:ext>
            </a:extLst>
          </p:cNvPr>
          <p:cNvGrpSpPr/>
          <p:nvPr userDrawn="1"/>
        </p:nvGrpSpPr>
        <p:grpSpPr>
          <a:xfrm>
            <a:off x="0" y="155837"/>
            <a:ext cx="9144000" cy="572864"/>
            <a:chOff x="1655676" y="116877"/>
            <a:chExt cx="7488324" cy="458684"/>
          </a:xfrm>
        </p:grpSpPr>
        <p:sp>
          <p:nvSpPr>
            <p:cNvPr id="11" name="Line 3">
              <a:extLst>
                <a:ext uri="{FF2B5EF4-FFF2-40B4-BE49-F238E27FC236}">
                  <a16:creationId xmlns:a16="http://schemas.microsoft.com/office/drawing/2014/main" id="{87A71B15-3FF2-4DD7-BA3B-81DD171AB745}"/>
                </a:ext>
              </a:extLst>
            </p:cNvPr>
            <p:cNvSpPr>
              <a:spLocks noChangeShapeType="1"/>
            </p:cNvSpPr>
            <p:nvPr userDrawn="1"/>
          </p:nvSpPr>
          <p:spPr bwMode="auto">
            <a:xfrm flipV="1">
              <a:off x="1655676" y="301529"/>
              <a:ext cx="6521674" cy="32189"/>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椭圆 11">
              <a:extLst>
                <a:ext uri="{FF2B5EF4-FFF2-40B4-BE49-F238E27FC236}">
                  <a16:creationId xmlns:a16="http://schemas.microsoft.com/office/drawing/2014/main" id="{0CC75853-DDDE-4CB2-B922-C9CDFB19AC25}"/>
                </a:ext>
              </a:extLst>
            </p:cNvPr>
            <p:cNvSpPr/>
            <p:nvPr userDrawn="1"/>
          </p:nvSpPr>
          <p:spPr>
            <a:xfrm>
              <a:off x="8177351" y="254202"/>
              <a:ext cx="84698" cy="84698"/>
            </a:xfrm>
            <a:prstGeom prst="ellipse">
              <a:avLst/>
            </a:prstGeom>
            <a:solidFill>
              <a:schemeClr val="bg1"/>
            </a:solidFill>
            <a:ln w="12700" algn="ctr">
              <a:solidFill>
                <a:srgbClr val="00B050"/>
              </a:solidFill>
              <a:round/>
              <a:headEnd/>
              <a:tailEnd/>
            </a:ln>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Line 3">
              <a:extLst>
                <a:ext uri="{FF2B5EF4-FFF2-40B4-BE49-F238E27FC236}">
                  <a16:creationId xmlns:a16="http://schemas.microsoft.com/office/drawing/2014/main" id="{5A83AFA8-38C9-41B3-9D61-52D601CF69AB}"/>
                </a:ext>
              </a:extLst>
            </p:cNvPr>
            <p:cNvSpPr>
              <a:spLocks noChangeShapeType="1"/>
            </p:cNvSpPr>
            <p:nvPr userDrawn="1"/>
          </p:nvSpPr>
          <p:spPr bwMode="auto">
            <a:xfrm>
              <a:off x="8818563" y="281210"/>
              <a:ext cx="325437"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椭圆 13">
              <a:extLst>
                <a:ext uri="{FF2B5EF4-FFF2-40B4-BE49-F238E27FC236}">
                  <a16:creationId xmlns:a16="http://schemas.microsoft.com/office/drawing/2014/main" id="{C858750C-B054-4CE3-BCB6-4F2312BBD6BA}"/>
                </a:ext>
              </a:extLst>
            </p:cNvPr>
            <p:cNvSpPr/>
            <p:nvPr userDrawn="1"/>
          </p:nvSpPr>
          <p:spPr>
            <a:xfrm>
              <a:off x="8768986" y="249021"/>
              <a:ext cx="84698" cy="84698"/>
            </a:xfrm>
            <a:prstGeom prst="ellipse">
              <a:avLst/>
            </a:prstGeom>
            <a:solidFill>
              <a:schemeClr val="bg1"/>
            </a:solidFill>
            <a:ln w="12700" algn="ctr">
              <a:solidFill>
                <a:srgbClr val="00B050"/>
              </a:solidFill>
              <a:round/>
              <a:headEnd/>
              <a:tailEnd/>
            </a:ln>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9828DB8C-CAC4-45E3-A1F4-C52E7F125EA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34590" y="116877"/>
              <a:ext cx="358346" cy="458684"/>
            </a:xfrm>
            <a:prstGeom prst="rect">
              <a:avLst/>
            </a:prstGeom>
          </p:spPr>
        </p:pic>
      </p:grpSp>
    </p:spTree>
    <p:extLst>
      <p:ext uri="{BB962C8B-B14F-4D97-AF65-F5344CB8AC3E}">
        <p14:creationId xmlns:p14="http://schemas.microsoft.com/office/powerpoint/2010/main" val="3995883850"/>
      </p:ext>
    </p:extLst>
  </p:cSld>
  <p:clrMap bg1="lt1" tx1="dk1" bg2="lt2" tx2="dk2" accent1="accent1" accent2="accent2" accent3="accent3" accent4="accent4" accent5="accent5" accent6="accent6" hlink="hlink" folHlink="folHlink"/>
  <p:sldLayoutIdLst>
    <p:sldLayoutId id="2147483664" r:id="rId1"/>
    <p:sldLayoutId id="214748367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4" r:id="rId11"/>
    <p:sldLayoutId id="2147483675" r:id="rId12"/>
  </p:sldLayoutIdLst>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itchFamily="34" charset="0"/>
          <a:ea typeface="宋体" charset="-122"/>
        </a:defRPr>
      </a:lvl2pPr>
      <a:lvl3pPr algn="ctr" rtl="0" fontAlgn="base">
        <a:spcBef>
          <a:spcPct val="0"/>
        </a:spcBef>
        <a:spcAft>
          <a:spcPct val="0"/>
        </a:spcAft>
        <a:defRPr sz="3300">
          <a:solidFill>
            <a:schemeClr val="tx1"/>
          </a:solidFill>
          <a:latin typeface="Calibri" pitchFamily="34" charset="0"/>
          <a:ea typeface="宋体" charset="-122"/>
        </a:defRPr>
      </a:lvl3pPr>
      <a:lvl4pPr algn="ctr" rtl="0" fontAlgn="base">
        <a:spcBef>
          <a:spcPct val="0"/>
        </a:spcBef>
        <a:spcAft>
          <a:spcPct val="0"/>
        </a:spcAft>
        <a:defRPr sz="3300">
          <a:solidFill>
            <a:schemeClr val="tx1"/>
          </a:solidFill>
          <a:latin typeface="Calibri" pitchFamily="34" charset="0"/>
          <a:ea typeface="宋体" charset="-122"/>
        </a:defRPr>
      </a:lvl4pPr>
      <a:lvl5pPr algn="ctr" rtl="0" fontAlgn="base">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 y="79424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6"/>
          <p:cNvSpPr>
            <a:spLocks noChangeArrowheads="1"/>
          </p:cNvSpPr>
          <p:nvPr/>
        </p:nvSpPr>
        <p:spPr bwMode="auto">
          <a:xfrm>
            <a:off x="972057" y="2888939"/>
            <a:ext cx="736611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dirty="0">
                <a:solidFill>
                  <a:schemeClr val="bg1"/>
                </a:solidFill>
                <a:latin typeface="微软雅黑" pitchFamily="34" charset="-122"/>
                <a:ea typeface="微软雅黑" pitchFamily="34" charset="-122"/>
              </a:rPr>
              <a:t>操作系统工作组、本地账户和共享资源的管理</a:t>
            </a:r>
            <a:endParaRPr lang="en-US" altLang="zh-CN" dirty="0">
              <a:solidFill>
                <a:schemeClr val="bg1"/>
              </a:solidFill>
              <a:latin typeface="微软雅黑" pitchFamily="34" charset="-122"/>
              <a:ea typeface="微软雅黑" pitchFamily="34" charset="-122"/>
            </a:endParaRPr>
          </a:p>
          <a:p>
            <a:pPr algn="ctr" eaLnBrk="0" hangingPunct="0"/>
            <a:r>
              <a:rPr lang="zh-CN" altLang="en-US" dirty="0">
                <a:solidFill>
                  <a:schemeClr val="bg1"/>
                </a:solidFill>
                <a:latin typeface="微软雅黑" pitchFamily="34" charset="-122"/>
                <a:ea typeface="微软雅黑" pitchFamily="34" charset="-122"/>
              </a:rPr>
              <a:t>（</a:t>
            </a:r>
            <a:r>
              <a:rPr lang="fr-FR" altLang="zh-CN" dirty="0">
                <a:solidFill>
                  <a:schemeClr val="bg1"/>
                </a:solidFill>
                <a:latin typeface="微软雅黑" pitchFamily="34" charset="-122"/>
                <a:ea typeface="微软雅黑" pitchFamily="34" charset="-122"/>
              </a:rPr>
              <a:t>Windows-Server-2012-</a:t>
            </a:r>
            <a:r>
              <a:rPr lang="en-US" altLang="zh-CN" dirty="0">
                <a:solidFill>
                  <a:schemeClr val="bg1"/>
                </a:solidFill>
                <a:latin typeface="微软雅黑" pitchFamily="34" charset="-122"/>
                <a:ea typeface="微软雅黑" pitchFamily="34" charset="-122"/>
              </a:rPr>
              <a:t>R2</a:t>
            </a:r>
            <a:r>
              <a:rPr lang="zh-CN" altLang="en-US" dirty="0">
                <a:solidFill>
                  <a:schemeClr val="bg1"/>
                </a:solidFill>
                <a:latin typeface="微软雅黑" pitchFamily="34" charset="-122"/>
                <a:ea typeface="微软雅黑" pitchFamily="34" charset="-122"/>
              </a:rPr>
              <a:t>版）</a:t>
            </a:r>
            <a:endParaRPr lang="fr-FR" altLang="zh-CN" dirty="0">
              <a:solidFill>
                <a:schemeClr val="bg1"/>
              </a:solidFill>
              <a:latin typeface="微软雅黑" pitchFamily="34" charset="-122"/>
              <a:ea typeface="微软雅黑" pitchFamily="34" charset="-122"/>
            </a:endParaRPr>
          </a:p>
          <a:p>
            <a:pPr algn="ctr" eaLnBrk="0" hangingPunct="0"/>
            <a:endParaRPr lang="fr-FR" altLang="zh-CN" dirty="0">
              <a:solidFill>
                <a:schemeClr val="bg1"/>
              </a:solidFill>
              <a:latin typeface="微软雅黑" pitchFamily="34" charset="-122"/>
              <a:ea typeface="微软雅黑" pitchFamily="34" charset="-122"/>
            </a:endParaRPr>
          </a:p>
        </p:txBody>
      </p:sp>
      <p:grpSp>
        <p:nvGrpSpPr>
          <p:cNvPr id="3" name="组合 2">
            <a:extLst>
              <a:ext uri="{FF2B5EF4-FFF2-40B4-BE49-F238E27FC236}">
                <a16:creationId xmlns:a16="http://schemas.microsoft.com/office/drawing/2014/main" id="{AF7CA583-297F-4E69-B0A2-8DE387F36583}"/>
              </a:ext>
            </a:extLst>
          </p:cNvPr>
          <p:cNvGrpSpPr/>
          <p:nvPr/>
        </p:nvGrpSpPr>
        <p:grpSpPr>
          <a:xfrm>
            <a:off x="15314" y="1664804"/>
            <a:ext cx="3286336" cy="711062"/>
            <a:chOff x="1" y="3094038"/>
            <a:chExt cx="2549524" cy="711062"/>
          </a:xfrm>
        </p:grpSpPr>
        <p:sp>
          <p:nvSpPr>
            <p:cNvPr id="12" name="Rectangle 6"/>
            <p:cNvSpPr>
              <a:spLocks noChangeArrowheads="1"/>
            </p:cNvSpPr>
            <p:nvPr/>
          </p:nvSpPr>
          <p:spPr bwMode="auto">
            <a:xfrm>
              <a:off x="49213" y="3097214"/>
              <a:ext cx="250031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2000" dirty="0">
                  <a:solidFill>
                    <a:schemeClr val="bg1"/>
                  </a:solidFill>
                  <a:latin typeface="微软雅黑" pitchFamily="34" charset="-122"/>
                  <a:ea typeface="微软雅黑" pitchFamily="34" charset="-122"/>
                </a:rPr>
                <a:t>计算机网络（</a:t>
              </a:r>
              <a:r>
                <a:rPr lang="zh-CN" altLang="en-US" sz="2000" dirty="0">
                  <a:solidFill>
                    <a:schemeClr val="bg1"/>
                  </a:solidFill>
                  <a:latin typeface="微软雅黑" pitchFamily="34" charset="-122"/>
                  <a:ea typeface="微软雅黑" pitchFamily="34" charset="-122"/>
                </a:rPr>
                <a:t>实验二</a:t>
              </a:r>
              <a:r>
                <a:rPr lang="fr-FR" sz="2000" dirty="0">
                  <a:solidFill>
                    <a:schemeClr val="bg1"/>
                  </a:solidFill>
                  <a:latin typeface="微软雅黑" pitchFamily="34" charset="-122"/>
                  <a:ea typeface="微软雅黑" pitchFamily="34" charset="-122"/>
                </a:rPr>
                <a:t>）</a:t>
              </a:r>
            </a:p>
          </p:txBody>
        </p:sp>
        <p:cxnSp>
          <p:nvCxnSpPr>
            <p:cNvPr id="15" name="直接连接符 14"/>
            <p:cNvCxnSpPr/>
            <p:nvPr/>
          </p:nvCxnSpPr>
          <p:spPr>
            <a:xfrm>
              <a:off x="1" y="309403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AutoShape 4"/>
          <p:cNvSpPr>
            <a:spLocks noChangeArrowheads="1"/>
          </p:cNvSpPr>
          <p:nvPr/>
        </p:nvSpPr>
        <p:spPr bwMode="gray">
          <a:xfrm>
            <a:off x="705934" y="1506495"/>
            <a:ext cx="2436019" cy="415766"/>
          </a:xfrm>
          <a:prstGeom prst="bevel">
            <a:avLst>
              <a:gd name="adj" fmla="val 5949"/>
            </a:avLst>
          </a:prstGeom>
          <a:solidFill>
            <a:srgbClr val="D9E6F3"/>
          </a:solidFill>
          <a:ln w="9525">
            <a:noFill/>
            <a:miter lim="800000"/>
            <a:headEnd/>
            <a:tailEnd/>
          </a:ln>
          <a:effectLst/>
        </p:spPr>
        <p:txBody>
          <a:bodyPr tIns="0" anchor="ctr">
            <a:spAutoFit/>
          </a:bodyPr>
          <a:lstStyle/>
          <a:p>
            <a:pPr>
              <a:defRPr/>
            </a:pPr>
            <a:r>
              <a:rPr lang="zh-CN" altLang="en-US" sz="2100" dirty="0">
                <a:ea typeface="黑体" pitchFamily="2" charset="-122"/>
              </a:rPr>
              <a:t>本地组账户</a:t>
            </a:r>
          </a:p>
        </p:txBody>
      </p:sp>
      <p:grpSp>
        <p:nvGrpSpPr>
          <p:cNvPr id="2" name="Group 6"/>
          <p:cNvGrpSpPr>
            <a:grpSpLocks/>
          </p:cNvGrpSpPr>
          <p:nvPr/>
        </p:nvGrpSpPr>
        <p:grpSpPr bwMode="auto">
          <a:xfrm>
            <a:off x="1826381" y="3500562"/>
            <a:ext cx="5445919" cy="1296590"/>
            <a:chOff x="567" y="1717"/>
            <a:chExt cx="4574" cy="1139"/>
          </a:xfrm>
        </p:grpSpPr>
        <p:sp>
          <p:nvSpPr>
            <p:cNvPr id="9308" name="Rectangle 7"/>
            <p:cNvSpPr>
              <a:spLocks noChangeArrowheads="1"/>
            </p:cNvSpPr>
            <p:nvPr/>
          </p:nvSpPr>
          <p:spPr bwMode="auto">
            <a:xfrm>
              <a:off x="567" y="1717"/>
              <a:ext cx="4574" cy="1139"/>
            </a:xfrm>
            <a:prstGeom prst="rect">
              <a:avLst/>
            </a:prstGeom>
            <a:solidFill>
              <a:srgbClr val="DDF9FB"/>
            </a:solidFill>
            <a:ln w="25400">
              <a:solidFill>
                <a:srgbClr val="969696"/>
              </a:solidFill>
              <a:miter lim="800000"/>
              <a:headEnd/>
              <a:tailEnd/>
            </a:ln>
          </p:spPr>
          <p:txBody>
            <a:bodyPr wrap="none"/>
            <a:lstStyle/>
            <a:p>
              <a:pPr marL="171450" indent="-171450" eaLnBrk="0" hangingPunct="0">
                <a:buClr>
                  <a:schemeClr val="accent2"/>
                </a:buClr>
                <a:buSzPct val="70000"/>
                <a:buFont typeface="Wingdings" pitchFamily="2" charset="2"/>
                <a:buChar char="n"/>
              </a:pPr>
              <a:r>
                <a:rPr lang="zh-CN" altLang="en-US" sz="1500">
                  <a:solidFill>
                    <a:srgbClr val="333399"/>
                  </a:solidFill>
                  <a:latin typeface="Arial Narrow" pitchFamily="34" charset="0"/>
                  <a:ea typeface="宋体" pitchFamily="2" charset="-122"/>
                </a:rPr>
                <a:t>一个用户可以是许多组的成员</a:t>
              </a:r>
            </a:p>
          </p:txBody>
        </p:sp>
        <p:grpSp>
          <p:nvGrpSpPr>
            <p:cNvPr id="9309" name="Group 8"/>
            <p:cNvGrpSpPr>
              <a:grpSpLocks/>
            </p:cNvGrpSpPr>
            <p:nvPr/>
          </p:nvGrpSpPr>
          <p:grpSpPr bwMode="auto">
            <a:xfrm>
              <a:off x="3245" y="1842"/>
              <a:ext cx="1746" cy="972"/>
              <a:chOff x="3294" y="2250"/>
              <a:chExt cx="1746" cy="972"/>
            </a:xfrm>
          </p:grpSpPr>
          <p:sp>
            <p:nvSpPr>
              <p:cNvPr id="9322" name="Rectangle 9"/>
              <p:cNvSpPr>
                <a:spLocks noChangeArrowheads="1"/>
              </p:cNvSpPr>
              <p:nvPr/>
            </p:nvSpPr>
            <p:spPr bwMode="auto">
              <a:xfrm>
                <a:off x="3342" y="2383"/>
                <a:ext cx="1670" cy="817"/>
              </a:xfrm>
              <a:prstGeom prst="rect">
                <a:avLst/>
              </a:prstGeom>
              <a:gradFill rotWithShape="0">
                <a:gsLst>
                  <a:gs pos="0">
                    <a:srgbClr val="FCFEBC"/>
                  </a:gs>
                  <a:gs pos="100000">
                    <a:srgbClr val="FFFFEB"/>
                  </a:gs>
                </a:gsLst>
                <a:lin ang="5400000" scaled="1"/>
              </a:gradFill>
              <a:ln w="9525">
                <a:noFill/>
                <a:miter lim="800000"/>
                <a:headEnd/>
                <a:tailEnd/>
              </a:ln>
            </p:spPr>
            <p:txBody>
              <a:bodyPr wrap="none" anchor="ctr"/>
              <a:lstStyle/>
              <a:p>
                <a:endParaRPr lang="zh-CN" altLang="en-US" sz="2100"/>
              </a:p>
            </p:txBody>
          </p:sp>
          <p:sp>
            <p:nvSpPr>
              <p:cNvPr id="402442" name="Oval 10"/>
              <p:cNvSpPr>
                <a:spLocks noChangeAspect="1" noChangeArrowheads="1"/>
              </p:cNvSpPr>
              <p:nvPr/>
            </p:nvSpPr>
            <p:spPr bwMode="auto">
              <a:xfrm>
                <a:off x="3294" y="2874"/>
                <a:ext cx="899" cy="348"/>
              </a:xfrm>
              <a:prstGeom prst="ellipse">
                <a:avLst/>
              </a:prstGeom>
              <a:solidFill>
                <a:schemeClr val="bg1"/>
              </a:solidFill>
              <a:ln w="9525">
                <a:solidFill>
                  <a:srgbClr val="663300"/>
                </a:solidFill>
                <a:round/>
                <a:headEnd/>
                <a:tailEnd/>
              </a:ln>
              <a:effectLst>
                <a:outerShdw dist="28398" dir="3806097" algn="ctr" rotWithShape="0">
                  <a:srgbClr val="B2B2B2"/>
                </a:outerShdw>
              </a:effectLst>
            </p:spPr>
            <p:txBody>
              <a:bodyPr wrap="none" tIns="20574" bIns="20574" anchor="b"/>
              <a:lstStyle/>
              <a:p>
                <a:pPr algn="ctr" eaLnBrk="0" hangingPunct="0">
                  <a:defRPr/>
                </a:pPr>
                <a:r>
                  <a:rPr lang="zh-CN" altLang="en-US" sz="1500">
                    <a:solidFill>
                      <a:srgbClr val="333399"/>
                    </a:solidFill>
                    <a:latin typeface="Arial Narrow" pitchFamily="34" charset="0"/>
                    <a:ea typeface="宋体" pitchFamily="2" charset="-122"/>
                  </a:rPr>
                  <a:t>组</a:t>
                </a:r>
              </a:p>
            </p:txBody>
          </p:sp>
          <p:grpSp>
            <p:nvGrpSpPr>
              <p:cNvPr id="9324" name="Group 11"/>
              <p:cNvGrpSpPr>
                <a:grpSpLocks/>
              </p:cNvGrpSpPr>
              <p:nvPr/>
            </p:nvGrpSpPr>
            <p:grpSpPr bwMode="auto">
              <a:xfrm>
                <a:off x="3861" y="2592"/>
                <a:ext cx="246" cy="546"/>
                <a:chOff x="2326" y="3101"/>
                <a:chExt cx="281" cy="626"/>
              </a:xfrm>
            </p:grpSpPr>
            <p:sp>
              <p:nvSpPr>
                <p:cNvPr id="402444" name="Oval 12"/>
                <p:cNvSpPr>
                  <a:spLocks noChangeArrowheads="1"/>
                </p:cNvSpPr>
                <p:nvPr/>
              </p:nvSpPr>
              <p:spPr bwMode="auto">
                <a:xfrm>
                  <a:off x="2419" y="3105"/>
                  <a:ext cx="96" cy="102"/>
                </a:xfrm>
                <a:prstGeom prst="ellipse">
                  <a:avLst/>
                </a:prstGeom>
                <a:gradFill rotWithShape="0">
                  <a:gsLst>
                    <a:gs pos="0">
                      <a:srgbClr val="99CC00">
                        <a:gamma/>
                        <a:tint val="54902"/>
                        <a:invGamma/>
                      </a:srgbClr>
                    </a:gs>
                    <a:gs pos="100000">
                      <a:srgbClr val="99CC00"/>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45" name="Freeform 13"/>
                <p:cNvSpPr>
                  <a:spLocks/>
                </p:cNvSpPr>
                <p:nvPr/>
              </p:nvSpPr>
              <p:spPr bwMode="auto">
                <a:xfrm>
                  <a:off x="2326" y="3225"/>
                  <a:ext cx="281" cy="506"/>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9CC00">
                        <a:gamma/>
                        <a:tint val="54902"/>
                        <a:invGamma/>
                      </a:srgbClr>
                    </a:gs>
                    <a:gs pos="100000">
                      <a:srgbClr val="99CC00"/>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325" name="Group 14"/>
              <p:cNvGrpSpPr>
                <a:grpSpLocks/>
              </p:cNvGrpSpPr>
              <p:nvPr/>
            </p:nvGrpSpPr>
            <p:grpSpPr bwMode="auto">
              <a:xfrm>
                <a:off x="3635" y="2486"/>
                <a:ext cx="201" cy="497"/>
                <a:chOff x="2073" y="2933"/>
                <a:chExt cx="238" cy="611"/>
              </a:xfrm>
            </p:grpSpPr>
            <p:sp>
              <p:nvSpPr>
                <p:cNvPr id="402447" name="Oval 15"/>
                <p:cNvSpPr>
                  <a:spLocks noChangeArrowheads="1"/>
                </p:cNvSpPr>
                <p:nvPr/>
              </p:nvSpPr>
              <p:spPr bwMode="auto">
                <a:xfrm>
                  <a:off x="2139" y="2971"/>
                  <a:ext cx="98" cy="103"/>
                </a:xfrm>
                <a:prstGeom prst="ellipse">
                  <a:avLst/>
                </a:prstGeom>
                <a:gradFill rotWithShape="0">
                  <a:gsLst>
                    <a:gs pos="0">
                      <a:srgbClr val="F95AB7">
                        <a:gamma/>
                        <a:tint val="52549"/>
                        <a:invGamma/>
                      </a:srgbClr>
                    </a:gs>
                    <a:gs pos="100000">
                      <a:srgbClr val="F95AB7"/>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48" name="Freeform 16"/>
                <p:cNvSpPr>
                  <a:spLocks/>
                </p:cNvSpPr>
                <p:nvPr/>
              </p:nvSpPr>
              <p:spPr bwMode="auto">
                <a:xfrm>
                  <a:off x="2073" y="3086"/>
                  <a:ext cx="238" cy="494"/>
                </a:xfrm>
                <a:custGeom>
                  <a:avLst/>
                  <a:gdLst/>
                  <a:ahLst/>
                  <a:cxnLst>
                    <a:cxn ang="0">
                      <a:pos x="186" y="0"/>
                    </a:cxn>
                    <a:cxn ang="0">
                      <a:pos x="195" y="3"/>
                    </a:cxn>
                    <a:cxn ang="0">
                      <a:pos x="204" y="4"/>
                    </a:cxn>
                    <a:cxn ang="0">
                      <a:pos x="212" y="9"/>
                    </a:cxn>
                    <a:cxn ang="0">
                      <a:pos x="224" y="13"/>
                    </a:cxn>
                    <a:cxn ang="0">
                      <a:pos x="230" y="24"/>
                    </a:cxn>
                    <a:cxn ang="0">
                      <a:pos x="237" y="34"/>
                    </a:cxn>
                    <a:cxn ang="0">
                      <a:pos x="237" y="226"/>
                    </a:cxn>
                    <a:cxn ang="0">
                      <a:pos x="234" y="232"/>
                    </a:cxn>
                    <a:cxn ang="0">
                      <a:pos x="230" y="239"/>
                    </a:cxn>
                    <a:cxn ang="0">
                      <a:pos x="221" y="242"/>
                    </a:cxn>
                    <a:cxn ang="0">
                      <a:pos x="212" y="244"/>
                    </a:cxn>
                    <a:cxn ang="0">
                      <a:pos x="204" y="242"/>
                    </a:cxn>
                    <a:cxn ang="0">
                      <a:pos x="200" y="235"/>
                    </a:cxn>
                    <a:cxn ang="0">
                      <a:pos x="195" y="230"/>
                    </a:cxn>
                    <a:cxn ang="0">
                      <a:pos x="195" y="84"/>
                    </a:cxn>
                    <a:cxn ang="0">
                      <a:pos x="182" y="471"/>
                    </a:cxn>
                    <a:cxn ang="0">
                      <a:pos x="177" y="483"/>
                    </a:cxn>
                    <a:cxn ang="0">
                      <a:pos x="170" y="491"/>
                    </a:cxn>
                    <a:cxn ang="0">
                      <a:pos x="161" y="495"/>
                    </a:cxn>
                    <a:cxn ang="0">
                      <a:pos x="152" y="495"/>
                    </a:cxn>
                    <a:cxn ang="0">
                      <a:pos x="140" y="492"/>
                    </a:cxn>
                    <a:cxn ang="0">
                      <a:pos x="132" y="486"/>
                    </a:cxn>
                    <a:cxn ang="0">
                      <a:pos x="128" y="479"/>
                    </a:cxn>
                    <a:cxn ang="0">
                      <a:pos x="126" y="470"/>
                    </a:cxn>
                    <a:cxn ang="0">
                      <a:pos x="111" y="470"/>
                    </a:cxn>
                    <a:cxn ang="0">
                      <a:pos x="107" y="479"/>
                    </a:cxn>
                    <a:cxn ang="0">
                      <a:pos x="101" y="491"/>
                    </a:cxn>
                    <a:cxn ang="0">
                      <a:pos x="89" y="495"/>
                    </a:cxn>
                    <a:cxn ang="0">
                      <a:pos x="77" y="495"/>
                    </a:cxn>
                    <a:cxn ang="0">
                      <a:pos x="69" y="491"/>
                    </a:cxn>
                    <a:cxn ang="0">
                      <a:pos x="60" y="486"/>
                    </a:cxn>
                    <a:cxn ang="0">
                      <a:pos x="56" y="477"/>
                    </a:cxn>
                    <a:cxn ang="0">
                      <a:pos x="56" y="84"/>
                    </a:cxn>
                    <a:cxn ang="0">
                      <a:pos x="42" y="227"/>
                    </a:cxn>
                    <a:cxn ang="0">
                      <a:pos x="38" y="235"/>
                    </a:cxn>
                    <a:cxn ang="0">
                      <a:pos x="33" y="239"/>
                    </a:cxn>
                    <a:cxn ang="0">
                      <a:pos x="26" y="244"/>
                    </a:cxn>
                    <a:cxn ang="0">
                      <a:pos x="17" y="244"/>
                    </a:cxn>
                    <a:cxn ang="0">
                      <a:pos x="9" y="239"/>
                    </a:cxn>
                    <a:cxn ang="0">
                      <a:pos x="5" y="238"/>
                    </a:cxn>
                    <a:cxn ang="0">
                      <a:pos x="0" y="230"/>
                    </a:cxn>
                    <a:cxn ang="0">
                      <a:pos x="0" y="39"/>
                    </a:cxn>
                    <a:cxn ang="0">
                      <a:pos x="5" y="25"/>
                    </a:cxn>
                    <a:cxn ang="0">
                      <a:pos x="14" y="13"/>
                    </a:cxn>
                    <a:cxn ang="0">
                      <a:pos x="30" y="7"/>
                    </a:cxn>
                    <a:cxn ang="0">
                      <a:pos x="44" y="3"/>
                    </a:cxn>
                  </a:cxnLst>
                  <a:rect l="0" t="0" r="r" b="b"/>
                  <a:pathLst>
                    <a:path w="238" h="496">
                      <a:moveTo>
                        <a:pt x="56" y="0"/>
                      </a:moveTo>
                      <a:lnTo>
                        <a:pt x="182" y="0"/>
                      </a:lnTo>
                      <a:lnTo>
                        <a:pt x="186" y="0"/>
                      </a:lnTo>
                      <a:lnTo>
                        <a:pt x="188" y="0"/>
                      </a:lnTo>
                      <a:lnTo>
                        <a:pt x="191" y="0"/>
                      </a:lnTo>
                      <a:lnTo>
                        <a:pt x="195" y="3"/>
                      </a:lnTo>
                      <a:lnTo>
                        <a:pt x="198" y="3"/>
                      </a:lnTo>
                      <a:lnTo>
                        <a:pt x="200" y="3"/>
                      </a:lnTo>
                      <a:lnTo>
                        <a:pt x="204" y="4"/>
                      </a:lnTo>
                      <a:lnTo>
                        <a:pt x="207" y="4"/>
                      </a:lnTo>
                      <a:lnTo>
                        <a:pt x="209" y="7"/>
                      </a:lnTo>
                      <a:lnTo>
                        <a:pt x="212" y="9"/>
                      </a:lnTo>
                      <a:lnTo>
                        <a:pt x="216" y="9"/>
                      </a:lnTo>
                      <a:lnTo>
                        <a:pt x="219" y="12"/>
                      </a:lnTo>
                      <a:lnTo>
                        <a:pt x="224" y="13"/>
                      </a:lnTo>
                      <a:lnTo>
                        <a:pt x="225" y="18"/>
                      </a:lnTo>
                      <a:lnTo>
                        <a:pt x="228" y="21"/>
                      </a:lnTo>
                      <a:lnTo>
                        <a:pt x="230" y="24"/>
                      </a:lnTo>
                      <a:lnTo>
                        <a:pt x="234" y="28"/>
                      </a:lnTo>
                      <a:lnTo>
                        <a:pt x="234" y="30"/>
                      </a:lnTo>
                      <a:lnTo>
                        <a:pt x="237" y="34"/>
                      </a:lnTo>
                      <a:lnTo>
                        <a:pt x="237" y="39"/>
                      </a:lnTo>
                      <a:lnTo>
                        <a:pt x="237" y="42"/>
                      </a:lnTo>
                      <a:lnTo>
                        <a:pt x="237" y="226"/>
                      </a:lnTo>
                      <a:lnTo>
                        <a:pt x="237" y="227"/>
                      </a:lnTo>
                      <a:lnTo>
                        <a:pt x="234" y="230"/>
                      </a:lnTo>
                      <a:lnTo>
                        <a:pt x="234" y="232"/>
                      </a:lnTo>
                      <a:lnTo>
                        <a:pt x="234" y="235"/>
                      </a:lnTo>
                      <a:lnTo>
                        <a:pt x="233" y="238"/>
                      </a:lnTo>
                      <a:lnTo>
                        <a:pt x="230" y="239"/>
                      </a:lnTo>
                      <a:lnTo>
                        <a:pt x="228" y="239"/>
                      </a:lnTo>
                      <a:lnTo>
                        <a:pt x="224" y="242"/>
                      </a:lnTo>
                      <a:lnTo>
                        <a:pt x="221" y="242"/>
                      </a:lnTo>
                      <a:lnTo>
                        <a:pt x="219" y="244"/>
                      </a:lnTo>
                      <a:lnTo>
                        <a:pt x="216" y="244"/>
                      </a:lnTo>
                      <a:lnTo>
                        <a:pt x="212" y="244"/>
                      </a:lnTo>
                      <a:lnTo>
                        <a:pt x="209" y="242"/>
                      </a:lnTo>
                      <a:lnTo>
                        <a:pt x="207" y="242"/>
                      </a:lnTo>
                      <a:lnTo>
                        <a:pt x="204" y="242"/>
                      </a:lnTo>
                      <a:lnTo>
                        <a:pt x="203" y="239"/>
                      </a:lnTo>
                      <a:lnTo>
                        <a:pt x="200" y="238"/>
                      </a:lnTo>
                      <a:lnTo>
                        <a:pt x="200" y="235"/>
                      </a:lnTo>
                      <a:lnTo>
                        <a:pt x="198" y="235"/>
                      </a:lnTo>
                      <a:lnTo>
                        <a:pt x="195" y="232"/>
                      </a:lnTo>
                      <a:lnTo>
                        <a:pt x="195" y="230"/>
                      </a:lnTo>
                      <a:lnTo>
                        <a:pt x="195" y="227"/>
                      </a:lnTo>
                      <a:lnTo>
                        <a:pt x="195" y="226"/>
                      </a:lnTo>
                      <a:lnTo>
                        <a:pt x="195" y="84"/>
                      </a:lnTo>
                      <a:lnTo>
                        <a:pt x="182" y="84"/>
                      </a:lnTo>
                      <a:lnTo>
                        <a:pt x="182" y="467"/>
                      </a:lnTo>
                      <a:lnTo>
                        <a:pt x="182" y="471"/>
                      </a:lnTo>
                      <a:lnTo>
                        <a:pt x="182" y="474"/>
                      </a:lnTo>
                      <a:lnTo>
                        <a:pt x="179" y="479"/>
                      </a:lnTo>
                      <a:lnTo>
                        <a:pt x="177" y="483"/>
                      </a:lnTo>
                      <a:lnTo>
                        <a:pt x="174" y="486"/>
                      </a:lnTo>
                      <a:lnTo>
                        <a:pt x="173" y="488"/>
                      </a:lnTo>
                      <a:lnTo>
                        <a:pt x="170" y="491"/>
                      </a:lnTo>
                      <a:lnTo>
                        <a:pt x="165" y="492"/>
                      </a:lnTo>
                      <a:lnTo>
                        <a:pt x="162" y="492"/>
                      </a:lnTo>
                      <a:lnTo>
                        <a:pt x="161" y="495"/>
                      </a:lnTo>
                      <a:lnTo>
                        <a:pt x="156" y="495"/>
                      </a:lnTo>
                      <a:lnTo>
                        <a:pt x="153" y="495"/>
                      </a:lnTo>
                      <a:lnTo>
                        <a:pt x="152" y="495"/>
                      </a:lnTo>
                      <a:lnTo>
                        <a:pt x="147" y="495"/>
                      </a:lnTo>
                      <a:lnTo>
                        <a:pt x="144" y="492"/>
                      </a:lnTo>
                      <a:lnTo>
                        <a:pt x="140" y="492"/>
                      </a:lnTo>
                      <a:lnTo>
                        <a:pt x="137" y="491"/>
                      </a:lnTo>
                      <a:lnTo>
                        <a:pt x="135" y="488"/>
                      </a:lnTo>
                      <a:lnTo>
                        <a:pt x="132" y="486"/>
                      </a:lnTo>
                      <a:lnTo>
                        <a:pt x="131" y="483"/>
                      </a:lnTo>
                      <a:lnTo>
                        <a:pt x="128" y="482"/>
                      </a:lnTo>
                      <a:lnTo>
                        <a:pt x="128" y="479"/>
                      </a:lnTo>
                      <a:lnTo>
                        <a:pt x="126" y="477"/>
                      </a:lnTo>
                      <a:lnTo>
                        <a:pt x="126" y="474"/>
                      </a:lnTo>
                      <a:lnTo>
                        <a:pt x="126" y="470"/>
                      </a:lnTo>
                      <a:lnTo>
                        <a:pt x="126" y="238"/>
                      </a:lnTo>
                      <a:lnTo>
                        <a:pt x="111" y="238"/>
                      </a:lnTo>
                      <a:lnTo>
                        <a:pt x="111" y="470"/>
                      </a:lnTo>
                      <a:lnTo>
                        <a:pt x="111" y="471"/>
                      </a:lnTo>
                      <a:lnTo>
                        <a:pt x="110" y="477"/>
                      </a:lnTo>
                      <a:lnTo>
                        <a:pt x="107" y="479"/>
                      </a:lnTo>
                      <a:lnTo>
                        <a:pt x="107" y="483"/>
                      </a:lnTo>
                      <a:lnTo>
                        <a:pt x="105" y="486"/>
                      </a:lnTo>
                      <a:lnTo>
                        <a:pt x="101" y="491"/>
                      </a:lnTo>
                      <a:lnTo>
                        <a:pt x="98" y="491"/>
                      </a:lnTo>
                      <a:lnTo>
                        <a:pt x="93" y="492"/>
                      </a:lnTo>
                      <a:lnTo>
                        <a:pt x="89" y="495"/>
                      </a:lnTo>
                      <a:lnTo>
                        <a:pt x="86" y="495"/>
                      </a:lnTo>
                      <a:lnTo>
                        <a:pt x="81" y="495"/>
                      </a:lnTo>
                      <a:lnTo>
                        <a:pt x="77" y="495"/>
                      </a:lnTo>
                      <a:lnTo>
                        <a:pt x="75" y="495"/>
                      </a:lnTo>
                      <a:lnTo>
                        <a:pt x="72" y="492"/>
                      </a:lnTo>
                      <a:lnTo>
                        <a:pt x="69" y="491"/>
                      </a:lnTo>
                      <a:lnTo>
                        <a:pt x="65" y="491"/>
                      </a:lnTo>
                      <a:lnTo>
                        <a:pt x="63" y="486"/>
                      </a:lnTo>
                      <a:lnTo>
                        <a:pt x="60" y="486"/>
                      </a:lnTo>
                      <a:lnTo>
                        <a:pt x="59" y="482"/>
                      </a:lnTo>
                      <a:lnTo>
                        <a:pt x="59" y="479"/>
                      </a:lnTo>
                      <a:lnTo>
                        <a:pt x="56" y="477"/>
                      </a:lnTo>
                      <a:lnTo>
                        <a:pt x="56" y="474"/>
                      </a:lnTo>
                      <a:lnTo>
                        <a:pt x="56" y="470"/>
                      </a:lnTo>
                      <a:lnTo>
                        <a:pt x="56" y="84"/>
                      </a:lnTo>
                      <a:lnTo>
                        <a:pt x="42" y="84"/>
                      </a:lnTo>
                      <a:lnTo>
                        <a:pt x="42" y="226"/>
                      </a:lnTo>
                      <a:lnTo>
                        <a:pt x="42" y="227"/>
                      </a:lnTo>
                      <a:lnTo>
                        <a:pt x="39" y="230"/>
                      </a:lnTo>
                      <a:lnTo>
                        <a:pt x="39" y="232"/>
                      </a:lnTo>
                      <a:lnTo>
                        <a:pt x="38" y="235"/>
                      </a:lnTo>
                      <a:lnTo>
                        <a:pt x="35" y="238"/>
                      </a:lnTo>
                      <a:lnTo>
                        <a:pt x="35" y="239"/>
                      </a:lnTo>
                      <a:lnTo>
                        <a:pt x="33" y="239"/>
                      </a:lnTo>
                      <a:lnTo>
                        <a:pt x="30" y="242"/>
                      </a:lnTo>
                      <a:lnTo>
                        <a:pt x="29" y="242"/>
                      </a:lnTo>
                      <a:lnTo>
                        <a:pt x="26" y="244"/>
                      </a:lnTo>
                      <a:lnTo>
                        <a:pt x="23" y="244"/>
                      </a:lnTo>
                      <a:lnTo>
                        <a:pt x="18" y="244"/>
                      </a:lnTo>
                      <a:lnTo>
                        <a:pt x="17" y="244"/>
                      </a:lnTo>
                      <a:lnTo>
                        <a:pt x="14" y="242"/>
                      </a:lnTo>
                      <a:lnTo>
                        <a:pt x="12" y="242"/>
                      </a:lnTo>
                      <a:lnTo>
                        <a:pt x="9" y="239"/>
                      </a:lnTo>
                      <a:lnTo>
                        <a:pt x="8" y="239"/>
                      </a:lnTo>
                      <a:lnTo>
                        <a:pt x="8" y="238"/>
                      </a:lnTo>
                      <a:lnTo>
                        <a:pt x="5" y="238"/>
                      </a:lnTo>
                      <a:lnTo>
                        <a:pt x="3" y="235"/>
                      </a:lnTo>
                      <a:lnTo>
                        <a:pt x="3" y="232"/>
                      </a:lnTo>
                      <a:lnTo>
                        <a:pt x="0" y="230"/>
                      </a:lnTo>
                      <a:lnTo>
                        <a:pt x="0" y="227"/>
                      </a:lnTo>
                      <a:lnTo>
                        <a:pt x="0" y="226"/>
                      </a:lnTo>
                      <a:lnTo>
                        <a:pt x="0" y="39"/>
                      </a:lnTo>
                      <a:lnTo>
                        <a:pt x="0" y="34"/>
                      </a:lnTo>
                      <a:lnTo>
                        <a:pt x="3" y="30"/>
                      </a:lnTo>
                      <a:lnTo>
                        <a:pt x="5" y="25"/>
                      </a:lnTo>
                      <a:lnTo>
                        <a:pt x="8" y="21"/>
                      </a:lnTo>
                      <a:lnTo>
                        <a:pt x="12" y="18"/>
                      </a:lnTo>
                      <a:lnTo>
                        <a:pt x="14" y="13"/>
                      </a:lnTo>
                      <a:lnTo>
                        <a:pt x="18" y="12"/>
                      </a:lnTo>
                      <a:lnTo>
                        <a:pt x="26" y="9"/>
                      </a:lnTo>
                      <a:lnTo>
                        <a:pt x="30" y="7"/>
                      </a:lnTo>
                      <a:lnTo>
                        <a:pt x="33" y="4"/>
                      </a:lnTo>
                      <a:lnTo>
                        <a:pt x="39" y="3"/>
                      </a:lnTo>
                      <a:lnTo>
                        <a:pt x="44" y="3"/>
                      </a:lnTo>
                      <a:lnTo>
                        <a:pt x="51" y="0"/>
                      </a:lnTo>
                      <a:lnTo>
                        <a:pt x="56" y="0"/>
                      </a:lnTo>
                    </a:path>
                  </a:pathLst>
                </a:custGeom>
                <a:gradFill rotWithShape="0">
                  <a:gsLst>
                    <a:gs pos="0">
                      <a:srgbClr val="F95AB7">
                        <a:gamma/>
                        <a:tint val="52549"/>
                        <a:invGamma/>
                      </a:srgbClr>
                    </a:gs>
                    <a:gs pos="100000">
                      <a:srgbClr val="F95AB7"/>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326" name="Group 17"/>
              <p:cNvGrpSpPr>
                <a:grpSpLocks/>
              </p:cNvGrpSpPr>
              <p:nvPr/>
            </p:nvGrpSpPr>
            <p:grpSpPr bwMode="auto">
              <a:xfrm>
                <a:off x="3355" y="2592"/>
                <a:ext cx="245" cy="546"/>
                <a:chOff x="3064" y="2792"/>
                <a:chExt cx="281" cy="626"/>
              </a:xfrm>
            </p:grpSpPr>
            <p:sp>
              <p:nvSpPr>
                <p:cNvPr id="402450" name="Oval 18"/>
                <p:cNvSpPr>
                  <a:spLocks noChangeArrowheads="1"/>
                </p:cNvSpPr>
                <p:nvPr/>
              </p:nvSpPr>
              <p:spPr bwMode="auto">
                <a:xfrm>
                  <a:off x="3156" y="2796"/>
                  <a:ext cx="95" cy="102"/>
                </a:xfrm>
                <a:prstGeom prst="ellipse">
                  <a:avLst/>
                </a:prstGeom>
                <a:gradFill rotWithShape="0">
                  <a:gsLst>
                    <a:gs pos="0">
                      <a:srgbClr val="9234DB">
                        <a:gamma/>
                        <a:tint val="33333"/>
                        <a:invGamma/>
                      </a:srgbClr>
                    </a:gs>
                    <a:gs pos="100000">
                      <a:srgbClr val="9234DB"/>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51" name="Freeform 19"/>
                <p:cNvSpPr>
                  <a:spLocks/>
                </p:cNvSpPr>
                <p:nvPr/>
              </p:nvSpPr>
              <p:spPr bwMode="auto">
                <a:xfrm>
                  <a:off x="3064" y="2916"/>
                  <a:ext cx="281" cy="506"/>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234DB">
                        <a:gamma/>
                        <a:tint val="33333"/>
                        <a:invGamma/>
                      </a:srgbClr>
                    </a:gs>
                    <a:gs pos="100000">
                      <a:srgbClr val="9234DB"/>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sp>
            <p:nvSpPr>
              <p:cNvPr id="402452" name="Oval 20"/>
              <p:cNvSpPr>
                <a:spLocks noChangeAspect="1" noChangeArrowheads="1"/>
              </p:cNvSpPr>
              <p:nvPr/>
            </p:nvSpPr>
            <p:spPr bwMode="auto">
              <a:xfrm>
                <a:off x="4142" y="2646"/>
                <a:ext cx="898" cy="340"/>
              </a:xfrm>
              <a:prstGeom prst="ellipse">
                <a:avLst/>
              </a:prstGeom>
              <a:solidFill>
                <a:schemeClr val="bg1"/>
              </a:solidFill>
              <a:ln w="9525">
                <a:solidFill>
                  <a:srgbClr val="663300"/>
                </a:solidFill>
                <a:round/>
                <a:headEnd/>
                <a:tailEnd/>
              </a:ln>
              <a:effectLst>
                <a:outerShdw dist="28398" dir="3806097" algn="ctr" rotWithShape="0">
                  <a:srgbClr val="B2B2B2"/>
                </a:outerShdw>
              </a:effectLst>
            </p:spPr>
            <p:txBody>
              <a:bodyPr wrap="none" tIns="20574" bIns="20574" anchor="b"/>
              <a:lstStyle/>
              <a:p>
                <a:pPr algn="ctr" eaLnBrk="0" hangingPunct="0">
                  <a:defRPr/>
                </a:pPr>
                <a:r>
                  <a:rPr lang="zh-CN" altLang="en-US" sz="1500">
                    <a:solidFill>
                      <a:srgbClr val="333399"/>
                    </a:solidFill>
                    <a:latin typeface="Arial Narrow" pitchFamily="34" charset="0"/>
                    <a:ea typeface="宋体" pitchFamily="2" charset="-122"/>
                  </a:rPr>
                  <a:t>组</a:t>
                </a:r>
              </a:p>
            </p:txBody>
          </p:sp>
          <p:grpSp>
            <p:nvGrpSpPr>
              <p:cNvPr id="9328" name="Group 21"/>
              <p:cNvGrpSpPr>
                <a:grpSpLocks/>
              </p:cNvGrpSpPr>
              <p:nvPr/>
            </p:nvGrpSpPr>
            <p:grpSpPr bwMode="auto">
              <a:xfrm>
                <a:off x="4481" y="2250"/>
                <a:ext cx="202" cy="497"/>
                <a:chOff x="2073" y="2933"/>
                <a:chExt cx="238" cy="611"/>
              </a:xfrm>
            </p:grpSpPr>
            <p:sp>
              <p:nvSpPr>
                <p:cNvPr id="402454" name="Oval 22"/>
                <p:cNvSpPr>
                  <a:spLocks noChangeArrowheads="1"/>
                </p:cNvSpPr>
                <p:nvPr/>
              </p:nvSpPr>
              <p:spPr bwMode="auto">
                <a:xfrm>
                  <a:off x="2139" y="2936"/>
                  <a:ext cx="99" cy="103"/>
                </a:xfrm>
                <a:prstGeom prst="ellipse">
                  <a:avLst/>
                </a:prstGeom>
                <a:gradFill rotWithShape="0">
                  <a:gsLst>
                    <a:gs pos="0">
                      <a:srgbClr val="F95AB7">
                        <a:gamma/>
                        <a:tint val="52549"/>
                        <a:invGamma/>
                      </a:srgbClr>
                    </a:gs>
                    <a:gs pos="100000">
                      <a:srgbClr val="F95AB7"/>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55" name="Freeform 23"/>
                <p:cNvSpPr>
                  <a:spLocks/>
                </p:cNvSpPr>
                <p:nvPr/>
              </p:nvSpPr>
              <p:spPr bwMode="auto">
                <a:xfrm>
                  <a:off x="2073" y="3048"/>
                  <a:ext cx="238" cy="496"/>
                </a:xfrm>
                <a:custGeom>
                  <a:avLst/>
                  <a:gdLst/>
                  <a:ahLst/>
                  <a:cxnLst>
                    <a:cxn ang="0">
                      <a:pos x="186" y="0"/>
                    </a:cxn>
                    <a:cxn ang="0">
                      <a:pos x="195" y="3"/>
                    </a:cxn>
                    <a:cxn ang="0">
                      <a:pos x="204" y="4"/>
                    </a:cxn>
                    <a:cxn ang="0">
                      <a:pos x="212" y="9"/>
                    </a:cxn>
                    <a:cxn ang="0">
                      <a:pos x="224" y="13"/>
                    </a:cxn>
                    <a:cxn ang="0">
                      <a:pos x="230" y="24"/>
                    </a:cxn>
                    <a:cxn ang="0">
                      <a:pos x="237" y="34"/>
                    </a:cxn>
                    <a:cxn ang="0">
                      <a:pos x="237" y="226"/>
                    </a:cxn>
                    <a:cxn ang="0">
                      <a:pos x="234" y="232"/>
                    </a:cxn>
                    <a:cxn ang="0">
                      <a:pos x="230" y="239"/>
                    </a:cxn>
                    <a:cxn ang="0">
                      <a:pos x="221" y="242"/>
                    </a:cxn>
                    <a:cxn ang="0">
                      <a:pos x="212" y="244"/>
                    </a:cxn>
                    <a:cxn ang="0">
                      <a:pos x="204" y="242"/>
                    </a:cxn>
                    <a:cxn ang="0">
                      <a:pos x="200" y="235"/>
                    </a:cxn>
                    <a:cxn ang="0">
                      <a:pos x="195" y="230"/>
                    </a:cxn>
                    <a:cxn ang="0">
                      <a:pos x="195" y="84"/>
                    </a:cxn>
                    <a:cxn ang="0">
                      <a:pos x="182" y="471"/>
                    </a:cxn>
                    <a:cxn ang="0">
                      <a:pos x="177" y="483"/>
                    </a:cxn>
                    <a:cxn ang="0">
                      <a:pos x="170" y="491"/>
                    </a:cxn>
                    <a:cxn ang="0">
                      <a:pos x="161" y="495"/>
                    </a:cxn>
                    <a:cxn ang="0">
                      <a:pos x="152" y="495"/>
                    </a:cxn>
                    <a:cxn ang="0">
                      <a:pos x="140" y="492"/>
                    </a:cxn>
                    <a:cxn ang="0">
                      <a:pos x="132" y="486"/>
                    </a:cxn>
                    <a:cxn ang="0">
                      <a:pos x="128" y="479"/>
                    </a:cxn>
                    <a:cxn ang="0">
                      <a:pos x="126" y="470"/>
                    </a:cxn>
                    <a:cxn ang="0">
                      <a:pos x="111" y="470"/>
                    </a:cxn>
                    <a:cxn ang="0">
                      <a:pos x="107" y="479"/>
                    </a:cxn>
                    <a:cxn ang="0">
                      <a:pos x="101" y="491"/>
                    </a:cxn>
                    <a:cxn ang="0">
                      <a:pos x="89" y="495"/>
                    </a:cxn>
                    <a:cxn ang="0">
                      <a:pos x="77" y="495"/>
                    </a:cxn>
                    <a:cxn ang="0">
                      <a:pos x="69" y="491"/>
                    </a:cxn>
                    <a:cxn ang="0">
                      <a:pos x="60" y="486"/>
                    </a:cxn>
                    <a:cxn ang="0">
                      <a:pos x="56" y="477"/>
                    </a:cxn>
                    <a:cxn ang="0">
                      <a:pos x="56" y="84"/>
                    </a:cxn>
                    <a:cxn ang="0">
                      <a:pos x="42" y="227"/>
                    </a:cxn>
                    <a:cxn ang="0">
                      <a:pos x="38" y="235"/>
                    </a:cxn>
                    <a:cxn ang="0">
                      <a:pos x="33" y="239"/>
                    </a:cxn>
                    <a:cxn ang="0">
                      <a:pos x="26" y="244"/>
                    </a:cxn>
                    <a:cxn ang="0">
                      <a:pos x="17" y="244"/>
                    </a:cxn>
                    <a:cxn ang="0">
                      <a:pos x="9" y="239"/>
                    </a:cxn>
                    <a:cxn ang="0">
                      <a:pos x="5" y="238"/>
                    </a:cxn>
                    <a:cxn ang="0">
                      <a:pos x="0" y="230"/>
                    </a:cxn>
                    <a:cxn ang="0">
                      <a:pos x="0" y="39"/>
                    </a:cxn>
                    <a:cxn ang="0">
                      <a:pos x="5" y="25"/>
                    </a:cxn>
                    <a:cxn ang="0">
                      <a:pos x="14" y="13"/>
                    </a:cxn>
                    <a:cxn ang="0">
                      <a:pos x="30" y="7"/>
                    </a:cxn>
                    <a:cxn ang="0">
                      <a:pos x="44" y="3"/>
                    </a:cxn>
                  </a:cxnLst>
                  <a:rect l="0" t="0" r="r" b="b"/>
                  <a:pathLst>
                    <a:path w="238" h="496">
                      <a:moveTo>
                        <a:pt x="56" y="0"/>
                      </a:moveTo>
                      <a:lnTo>
                        <a:pt x="182" y="0"/>
                      </a:lnTo>
                      <a:lnTo>
                        <a:pt x="186" y="0"/>
                      </a:lnTo>
                      <a:lnTo>
                        <a:pt x="188" y="0"/>
                      </a:lnTo>
                      <a:lnTo>
                        <a:pt x="191" y="0"/>
                      </a:lnTo>
                      <a:lnTo>
                        <a:pt x="195" y="3"/>
                      </a:lnTo>
                      <a:lnTo>
                        <a:pt x="198" y="3"/>
                      </a:lnTo>
                      <a:lnTo>
                        <a:pt x="200" y="3"/>
                      </a:lnTo>
                      <a:lnTo>
                        <a:pt x="204" y="4"/>
                      </a:lnTo>
                      <a:lnTo>
                        <a:pt x="207" y="4"/>
                      </a:lnTo>
                      <a:lnTo>
                        <a:pt x="209" y="7"/>
                      </a:lnTo>
                      <a:lnTo>
                        <a:pt x="212" y="9"/>
                      </a:lnTo>
                      <a:lnTo>
                        <a:pt x="216" y="9"/>
                      </a:lnTo>
                      <a:lnTo>
                        <a:pt x="219" y="12"/>
                      </a:lnTo>
                      <a:lnTo>
                        <a:pt x="224" y="13"/>
                      </a:lnTo>
                      <a:lnTo>
                        <a:pt x="225" y="18"/>
                      </a:lnTo>
                      <a:lnTo>
                        <a:pt x="228" y="21"/>
                      </a:lnTo>
                      <a:lnTo>
                        <a:pt x="230" y="24"/>
                      </a:lnTo>
                      <a:lnTo>
                        <a:pt x="234" y="28"/>
                      </a:lnTo>
                      <a:lnTo>
                        <a:pt x="234" y="30"/>
                      </a:lnTo>
                      <a:lnTo>
                        <a:pt x="237" y="34"/>
                      </a:lnTo>
                      <a:lnTo>
                        <a:pt x="237" y="39"/>
                      </a:lnTo>
                      <a:lnTo>
                        <a:pt x="237" y="42"/>
                      </a:lnTo>
                      <a:lnTo>
                        <a:pt x="237" y="226"/>
                      </a:lnTo>
                      <a:lnTo>
                        <a:pt x="237" y="227"/>
                      </a:lnTo>
                      <a:lnTo>
                        <a:pt x="234" y="230"/>
                      </a:lnTo>
                      <a:lnTo>
                        <a:pt x="234" y="232"/>
                      </a:lnTo>
                      <a:lnTo>
                        <a:pt x="234" y="235"/>
                      </a:lnTo>
                      <a:lnTo>
                        <a:pt x="233" y="238"/>
                      </a:lnTo>
                      <a:lnTo>
                        <a:pt x="230" y="239"/>
                      </a:lnTo>
                      <a:lnTo>
                        <a:pt x="228" y="239"/>
                      </a:lnTo>
                      <a:lnTo>
                        <a:pt x="224" y="242"/>
                      </a:lnTo>
                      <a:lnTo>
                        <a:pt x="221" y="242"/>
                      </a:lnTo>
                      <a:lnTo>
                        <a:pt x="219" y="244"/>
                      </a:lnTo>
                      <a:lnTo>
                        <a:pt x="216" y="244"/>
                      </a:lnTo>
                      <a:lnTo>
                        <a:pt x="212" y="244"/>
                      </a:lnTo>
                      <a:lnTo>
                        <a:pt x="209" y="242"/>
                      </a:lnTo>
                      <a:lnTo>
                        <a:pt x="207" y="242"/>
                      </a:lnTo>
                      <a:lnTo>
                        <a:pt x="204" y="242"/>
                      </a:lnTo>
                      <a:lnTo>
                        <a:pt x="203" y="239"/>
                      </a:lnTo>
                      <a:lnTo>
                        <a:pt x="200" y="238"/>
                      </a:lnTo>
                      <a:lnTo>
                        <a:pt x="200" y="235"/>
                      </a:lnTo>
                      <a:lnTo>
                        <a:pt x="198" y="235"/>
                      </a:lnTo>
                      <a:lnTo>
                        <a:pt x="195" y="232"/>
                      </a:lnTo>
                      <a:lnTo>
                        <a:pt x="195" y="230"/>
                      </a:lnTo>
                      <a:lnTo>
                        <a:pt x="195" y="227"/>
                      </a:lnTo>
                      <a:lnTo>
                        <a:pt x="195" y="226"/>
                      </a:lnTo>
                      <a:lnTo>
                        <a:pt x="195" y="84"/>
                      </a:lnTo>
                      <a:lnTo>
                        <a:pt x="182" y="84"/>
                      </a:lnTo>
                      <a:lnTo>
                        <a:pt x="182" y="467"/>
                      </a:lnTo>
                      <a:lnTo>
                        <a:pt x="182" y="471"/>
                      </a:lnTo>
                      <a:lnTo>
                        <a:pt x="182" y="474"/>
                      </a:lnTo>
                      <a:lnTo>
                        <a:pt x="179" y="479"/>
                      </a:lnTo>
                      <a:lnTo>
                        <a:pt x="177" y="483"/>
                      </a:lnTo>
                      <a:lnTo>
                        <a:pt x="174" y="486"/>
                      </a:lnTo>
                      <a:lnTo>
                        <a:pt x="173" y="488"/>
                      </a:lnTo>
                      <a:lnTo>
                        <a:pt x="170" y="491"/>
                      </a:lnTo>
                      <a:lnTo>
                        <a:pt x="165" y="492"/>
                      </a:lnTo>
                      <a:lnTo>
                        <a:pt x="162" y="492"/>
                      </a:lnTo>
                      <a:lnTo>
                        <a:pt x="161" y="495"/>
                      </a:lnTo>
                      <a:lnTo>
                        <a:pt x="156" y="495"/>
                      </a:lnTo>
                      <a:lnTo>
                        <a:pt x="153" y="495"/>
                      </a:lnTo>
                      <a:lnTo>
                        <a:pt x="152" y="495"/>
                      </a:lnTo>
                      <a:lnTo>
                        <a:pt x="147" y="495"/>
                      </a:lnTo>
                      <a:lnTo>
                        <a:pt x="144" y="492"/>
                      </a:lnTo>
                      <a:lnTo>
                        <a:pt x="140" y="492"/>
                      </a:lnTo>
                      <a:lnTo>
                        <a:pt x="137" y="491"/>
                      </a:lnTo>
                      <a:lnTo>
                        <a:pt x="135" y="488"/>
                      </a:lnTo>
                      <a:lnTo>
                        <a:pt x="132" y="486"/>
                      </a:lnTo>
                      <a:lnTo>
                        <a:pt x="131" y="483"/>
                      </a:lnTo>
                      <a:lnTo>
                        <a:pt x="128" y="482"/>
                      </a:lnTo>
                      <a:lnTo>
                        <a:pt x="128" y="479"/>
                      </a:lnTo>
                      <a:lnTo>
                        <a:pt x="126" y="477"/>
                      </a:lnTo>
                      <a:lnTo>
                        <a:pt x="126" y="474"/>
                      </a:lnTo>
                      <a:lnTo>
                        <a:pt x="126" y="470"/>
                      </a:lnTo>
                      <a:lnTo>
                        <a:pt x="126" y="238"/>
                      </a:lnTo>
                      <a:lnTo>
                        <a:pt x="111" y="238"/>
                      </a:lnTo>
                      <a:lnTo>
                        <a:pt x="111" y="470"/>
                      </a:lnTo>
                      <a:lnTo>
                        <a:pt x="111" y="471"/>
                      </a:lnTo>
                      <a:lnTo>
                        <a:pt x="110" y="477"/>
                      </a:lnTo>
                      <a:lnTo>
                        <a:pt x="107" y="479"/>
                      </a:lnTo>
                      <a:lnTo>
                        <a:pt x="107" y="483"/>
                      </a:lnTo>
                      <a:lnTo>
                        <a:pt x="105" y="486"/>
                      </a:lnTo>
                      <a:lnTo>
                        <a:pt x="101" y="491"/>
                      </a:lnTo>
                      <a:lnTo>
                        <a:pt x="98" y="491"/>
                      </a:lnTo>
                      <a:lnTo>
                        <a:pt x="93" y="492"/>
                      </a:lnTo>
                      <a:lnTo>
                        <a:pt x="89" y="495"/>
                      </a:lnTo>
                      <a:lnTo>
                        <a:pt x="86" y="495"/>
                      </a:lnTo>
                      <a:lnTo>
                        <a:pt x="81" y="495"/>
                      </a:lnTo>
                      <a:lnTo>
                        <a:pt x="77" y="495"/>
                      </a:lnTo>
                      <a:lnTo>
                        <a:pt x="75" y="495"/>
                      </a:lnTo>
                      <a:lnTo>
                        <a:pt x="72" y="492"/>
                      </a:lnTo>
                      <a:lnTo>
                        <a:pt x="69" y="491"/>
                      </a:lnTo>
                      <a:lnTo>
                        <a:pt x="65" y="491"/>
                      </a:lnTo>
                      <a:lnTo>
                        <a:pt x="63" y="486"/>
                      </a:lnTo>
                      <a:lnTo>
                        <a:pt x="60" y="486"/>
                      </a:lnTo>
                      <a:lnTo>
                        <a:pt x="59" y="482"/>
                      </a:lnTo>
                      <a:lnTo>
                        <a:pt x="59" y="479"/>
                      </a:lnTo>
                      <a:lnTo>
                        <a:pt x="56" y="477"/>
                      </a:lnTo>
                      <a:lnTo>
                        <a:pt x="56" y="474"/>
                      </a:lnTo>
                      <a:lnTo>
                        <a:pt x="56" y="470"/>
                      </a:lnTo>
                      <a:lnTo>
                        <a:pt x="56" y="84"/>
                      </a:lnTo>
                      <a:lnTo>
                        <a:pt x="42" y="84"/>
                      </a:lnTo>
                      <a:lnTo>
                        <a:pt x="42" y="226"/>
                      </a:lnTo>
                      <a:lnTo>
                        <a:pt x="42" y="227"/>
                      </a:lnTo>
                      <a:lnTo>
                        <a:pt x="39" y="230"/>
                      </a:lnTo>
                      <a:lnTo>
                        <a:pt x="39" y="232"/>
                      </a:lnTo>
                      <a:lnTo>
                        <a:pt x="38" y="235"/>
                      </a:lnTo>
                      <a:lnTo>
                        <a:pt x="35" y="238"/>
                      </a:lnTo>
                      <a:lnTo>
                        <a:pt x="35" y="239"/>
                      </a:lnTo>
                      <a:lnTo>
                        <a:pt x="33" y="239"/>
                      </a:lnTo>
                      <a:lnTo>
                        <a:pt x="30" y="242"/>
                      </a:lnTo>
                      <a:lnTo>
                        <a:pt x="29" y="242"/>
                      </a:lnTo>
                      <a:lnTo>
                        <a:pt x="26" y="244"/>
                      </a:lnTo>
                      <a:lnTo>
                        <a:pt x="23" y="244"/>
                      </a:lnTo>
                      <a:lnTo>
                        <a:pt x="18" y="244"/>
                      </a:lnTo>
                      <a:lnTo>
                        <a:pt x="17" y="244"/>
                      </a:lnTo>
                      <a:lnTo>
                        <a:pt x="14" y="242"/>
                      </a:lnTo>
                      <a:lnTo>
                        <a:pt x="12" y="242"/>
                      </a:lnTo>
                      <a:lnTo>
                        <a:pt x="9" y="239"/>
                      </a:lnTo>
                      <a:lnTo>
                        <a:pt x="8" y="239"/>
                      </a:lnTo>
                      <a:lnTo>
                        <a:pt x="8" y="238"/>
                      </a:lnTo>
                      <a:lnTo>
                        <a:pt x="5" y="238"/>
                      </a:lnTo>
                      <a:lnTo>
                        <a:pt x="3" y="235"/>
                      </a:lnTo>
                      <a:lnTo>
                        <a:pt x="3" y="232"/>
                      </a:lnTo>
                      <a:lnTo>
                        <a:pt x="0" y="230"/>
                      </a:lnTo>
                      <a:lnTo>
                        <a:pt x="0" y="227"/>
                      </a:lnTo>
                      <a:lnTo>
                        <a:pt x="0" y="226"/>
                      </a:lnTo>
                      <a:lnTo>
                        <a:pt x="0" y="39"/>
                      </a:lnTo>
                      <a:lnTo>
                        <a:pt x="0" y="34"/>
                      </a:lnTo>
                      <a:lnTo>
                        <a:pt x="3" y="30"/>
                      </a:lnTo>
                      <a:lnTo>
                        <a:pt x="5" y="25"/>
                      </a:lnTo>
                      <a:lnTo>
                        <a:pt x="8" y="21"/>
                      </a:lnTo>
                      <a:lnTo>
                        <a:pt x="12" y="18"/>
                      </a:lnTo>
                      <a:lnTo>
                        <a:pt x="14" y="13"/>
                      </a:lnTo>
                      <a:lnTo>
                        <a:pt x="18" y="12"/>
                      </a:lnTo>
                      <a:lnTo>
                        <a:pt x="26" y="9"/>
                      </a:lnTo>
                      <a:lnTo>
                        <a:pt x="30" y="7"/>
                      </a:lnTo>
                      <a:lnTo>
                        <a:pt x="33" y="4"/>
                      </a:lnTo>
                      <a:lnTo>
                        <a:pt x="39" y="3"/>
                      </a:lnTo>
                      <a:lnTo>
                        <a:pt x="44" y="3"/>
                      </a:lnTo>
                      <a:lnTo>
                        <a:pt x="51" y="0"/>
                      </a:lnTo>
                      <a:lnTo>
                        <a:pt x="56" y="0"/>
                      </a:lnTo>
                    </a:path>
                  </a:pathLst>
                </a:custGeom>
                <a:gradFill rotWithShape="0">
                  <a:gsLst>
                    <a:gs pos="0">
                      <a:srgbClr val="F95AB7">
                        <a:gamma/>
                        <a:tint val="52549"/>
                        <a:invGamma/>
                      </a:srgbClr>
                    </a:gs>
                    <a:gs pos="100000">
                      <a:srgbClr val="F95AB7"/>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329" name="Group 24"/>
              <p:cNvGrpSpPr>
                <a:grpSpLocks/>
              </p:cNvGrpSpPr>
              <p:nvPr/>
            </p:nvGrpSpPr>
            <p:grpSpPr bwMode="auto">
              <a:xfrm>
                <a:off x="4202" y="2356"/>
                <a:ext cx="245" cy="546"/>
                <a:chOff x="3064" y="2792"/>
                <a:chExt cx="281" cy="626"/>
              </a:xfrm>
            </p:grpSpPr>
            <p:sp>
              <p:nvSpPr>
                <p:cNvPr id="402457" name="Oval 25"/>
                <p:cNvSpPr>
                  <a:spLocks noChangeArrowheads="1"/>
                </p:cNvSpPr>
                <p:nvPr/>
              </p:nvSpPr>
              <p:spPr bwMode="auto">
                <a:xfrm>
                  <a:off x="3156" y="2792"/>
                  <a:ext cx="95" cy="102"/>
                </a:xfrm>
                <a:prstGeom prst="ellipse">
                  <a:avLst/>
                </a:prstGeom>
                <a:gradFill rotWithShape="0">
                  <a:gsLst>
                    <a:gs pos="0">
                      <a:srgbClr val="9234DB">
                        <a:gamma/>
                        <a:tint val="33333"/>
                        <a:invGamma/>
                      </a:srgbClr>
                    </a:gs>
                    <a:gs pos="100000">
                      <a:srgbClr val="9234DB"/>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58" name="Freeform 26"/>
                <p:cNvSpPr>
                  <a:spLocks/>
                </p:cNvSpPr>
                <p:nvPr/>
              </p:nvSpPr>
              <p:spPr bwMode="auto">
                <a:xfrm>
                  <a:off x="3064" y="2914"/>
                  <a:ext cx="281" cy="504"/>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234DB">
                        <a:gamma/>
                        <a:tint val="33333"/>
                        <a:invGamma/>
                      </a:srgbClr>
                    </a:gs>
                    <a:gs pos="100000">
                      <a:srgbClr val="9234DB"/>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sp>
          <p:nvSpPr>
            <p:cNvPr id="9310" name="Rectangle 27"/>
            <p:cNvSpPr>
              <a:spLocks noChangeArrowheads="1"/>
            </p:cNvSpPr>
            <p:nvPr/>
          </p:nvSpPr>
          <p:spPr bwMode="auto">
            <a:xfrm>
              <a:off x="775" y="1974"/>
              <a:ext cx="1486" cy="817"/>
            </a:xfrm>
            <a:prstGeom prst="rect">
              <a:avLst/>
            </a:prstGeom>
            <a:gradFill rotWithShape="0">
              <a:gsLst>
                <a:gs pos="0">
                  <a:srgbClr val="FCFEBC"/>
                </a:gs>
                <a:gs pos="100000">
                  <a:srgbClr val="FFFFEB"/>
                </a:gs>
              </a:gsLst>
              <a:lin ang="5400000" scaled="1"/>
            </a:gradFill>
            <a:ln w="9525">
              <a:noFill/>
              <a:miter lim="800000"/>
              <a:headEnd/>
              <a:tailEnd/>
            </a:ln>
          </p:spPr>
          <p:txBody>
            <a:bodyPr wrap="none" anchor="ctr"/>
            <a:lstStyle/>
            <a:p>
              <a:endParaRPr lang="zh-CN" altLang="en-US" sz="2100"/>
            </a:p>
          </p:txBody>
        </p:sp>
        <p:grpSp>
          <p:nvGrpSpPr>
            <p:cNvPr id="9311" name="Group 28"/>
            <p:cNvGrpSpPr>
              <a:grpSpLocks/>
            </p:cNvGrpSpPr>
            <p:nvPr/>
          </p:nvGrpSpPr>
          <p:grpSpPr bwMode="auto">
            <a:xfrm>
              <a:off x="823" y="2055"/>
              <a:ext cx="1337" cy="663"/>
              <a:chOff x="866" y="2464"/>
              <a:chExt cx="1337" cy="663"/>
            </a:xfrm>
          </p:grpSpPr>
          <p:grpSp>
            <p:nvGrpSpPr>
              <p:cNvPr id="9313" name="Group 29"/>
              <p:cNvGrpSpPr>
                <a:grpSpLocks/>
              </p:cNvGrpSpPr>
              <p:nvPr/>
            </p:nvGrpSpPr>
            <p:grpSpPr bwMode="auto">
              <a:xfrm>
                <a:off x="866" y="2464"/>
                <a:ext cx="298" cy="663"/>
                <a:chOff x="3064" y="2792"/>
                <a:chExt cx="281" cy="626"/>
              </a:xfrm>
            </p:grpSpPr>
            <p:sp>
              <p:nvSpPr>
                <p:cNvPr id="402462" name="Oval 30"/>
                <p:cNvSpPr>
                  <a:spLocks noChangeArrowheads="1"/>
                </p:cNvSpPr>
                <p:nvPr/>
              </p:nvSpPr>
              <p:spPr bwMode="auto">
                <a:xfrm>
                  <a:off x="3156" y="2792"/>
                  <a:ext cx="91" cy="102"/>
                </a:xfrm>
                <a:prstGeom prst="ellipse">
                  <a:avLst/>
                </a:prstGeom>
                <a:gradFill rotWithShape="0">
                  <a:gsLst>
                    <a:gs pos="0">
                      <a:srgbClr val="9234DB">
                        <a:gamma/>
                        <a:tint val="33333"/>
                        <a:invGamma/>
                      </a:srgbClr>
                    </a:gs>
                    <a:gs pos="100000">
                      <a:srgbClr val="9234DB"/>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63" name="Freeform 31"/>
                <p:cNvSpPr>
                  <a:spLocks/>
                </p:cNvSpPr>
                <p:nvPr/>
              </p:nvSpPr>
              <p:spPr bwMode="auto">
                <a:xfrm>
                  <a:off x="3064" y="2914"/>
                  <a:ext cx="281" cy="504"/>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234DB">
                        <a:gamma/>
                        <a:tint val="33333"/>
                        <a:invGamma/>
                      </a:srgbClr>
                    </a:gs>
                    <a:gs pos="100000">
                      <a:srgbClr val="9234DB"/>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314" name="Group 32"/>
              <p:cNvGrpSpPr>
                <a:grpSpLocks/>
              </p:cNvGrpSpPr>
              <p:nvPr/>
            </p:nvGrpSpPr>
            <p:grpSpPr bwMode="auto">
              <a:xfrm>
                <a:off x="1399" y="2464"/>
                <a:ext cx="257" cy="662"/>
                <a:chOff x="2073" y="2933"/>
                <a:chExt cx="238" cy="611"/>
              </a:xfrm>
            </p:grpSpPr>
            <p:sp>
              <p:nvSpPr>
                <p:cNvPr id="402465" name="Oval 33"/>
                <p:cNvSpPr>
                  <a:spLocks noChangeArrowheads="1"/>
                </p:cNvSpPr>
                <p:nvPr/>
              </p:nvSpPr>
              <p:spPr bwMode="auto">
                <a:xfrm>
                  <a:off x="2139" y="2933"/>
                  <a:ext cx="99" cy="101"/>
                </a:xfrm>
                <a:prstGeom prst="ellipse">
                  <a:avLst/>
                </a:prstGeom>
                <a:gradFill rotWithShape="0">
                  <a:gsLst>
                    <a:gs pos="0">
                      <a:srgbClr val="F95AB7">
                        <a:gamma/>
                        <a:tint val="52549"/>
                        <a:invGamma/>
                      </a:srgbClr>
                    </a:gs>
                    <a:gs pos="100000">
                      <a:srgbClr val="F95AB7"/>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66" name="Freeform 34"/>
                <p:cNvSpPr>
                  <a:spLocks/>
                </p:cNvSpPr>
                <p:nvPr/>
              </p:nvSpPr>
              <p:spPr bwMode="auto">
                <a:xfrm>
                  <a:off x="2073" y="3048"/>
                  <a:ext cx="238" cy="496"/>
                </a:xfrm>
                <a:custGeom>
                  <a:avLst/>
                  <a:gdLst/>
                  <a:ahLst/>
                  <a:cxnLst>
                    <a:cxn ang="0">
                      <a:pos x="186" y="0"/>
                    </a:cxn>
                    <a:cxn ang="0">
                      <a:pos x="195" y="3"/>
                    </a:cxn>
                    <a:cxn ang="0">
                      <a:pos x="204" y="4"/>
                    </a:cxn>
                    <a:cxn ang="0">
                      <a:pos x="212" y="9"/>
                    </a:cxn>
                    <a:cxn ang="0">
                      <a:pos x="224" y="13"/>
                    </a:cxn>
                    <a:cxn ang="0">
                      <a:pos x="230" y="24"/>
                    </a:cxn>
                    <a:cxn ang="0">
                      <a:pos x="237" y="34"/>
                    </a:cxn>
                    <a:cxn ang="0">
                      <a:pos x="237" y="226"/>
                    </a:cxn>
                    <a:cxn ang="0">
                      <a:pos x="234" y="232"/>
                    </a:cxn>
                    <a:cxn ang="0">
                      <a:pos x="230" y="239"/>
                    </a:cxn>
                    <a:cxn ang="0">
                      <a:pos x="221" y="242"/>
                    </a:cxn>
                    <a:cxn ang="0">
                      <a:pos x="212" y="244"/>
                    </a:cxn>
                    <a:cxn ang="0">
                      <a:pos x="204" y="242"/>
                    </a:cxn>
                    <a:cxn ang="0">
                      <a:pos x="200" y="235"/>
                    </a:cxn>
                    <a:cxn ang="0">
                      <a:pos x="195" y="230"/>
                    </a:cxn>
                    <a:cxn ang="0">
                      <a:pos x="195" y="84"/>
                    </a:cxn>
                    <a:cxn ang="0">
                      <a:pos x="182" y="471"/>
                    </a:cxn>
                    <a:cxn ang="0">
                      <a:pos x="177" y="483"/>
                    </a:cxn>
                    <a:cxn ang="0">
                      <a:pos x="170" y="491"/>
                    </a:cxn>
                    <a:cxn ang="0">
                      <a:pos x="161" y="495"/>
                    </a:cxn>
                    <a:cxn ang="0">
                      <a:pos x="152" y="495"/>
                    </a:cxn>
                    <a:cxn ang="0">
                      <a:pos x="140" y="492"/>
                    </a:cxn>
                    <a:cxn ang="0">
                      <a:pos x="132" y="486"/>
                    </a:cxn>
                    <a:cxn ang="0">
                      <a:pos x="128" y="479"/>
                    </a:cxn>
                    <a:cxn ang="0">
                      <a:pos x="126" y="470"/>
                    </a:cxn>
                    <a:cxn ang="0">
                      <a:pos x="111" y="470"/>
                    </a:cxn>
                    <a:cxn ang="0">
                      <a:pos x="107" y="479"/>
                    </a:cxn>
                    <a:cxn ang="0">
                      <a:pos x="101" y="491"/>
                    </a:cxn>
                    <a:cxn ang="0">
                      <a:pos x="89" y="495"/>
                    </a:cxn>
                    <a:cxn ang="0">
                      <a:pos x="77" y="495"/>
                    </a:cxn>
                    <a:cxn ang="0">
                      <a:pos x="69" y="491"/>
                    </a:cxn>
                    <a:cxn ang="0">
                      <a:pos x="60" y="486"/>
                    </a:cxn>
                    <a:cxn ang="0">
                      <a:pos x="56" y="477"/>
                    </a:cxn>
                    <a:cxn ang="0">
                      <a:pos x="56" y="84"/>
                    </a:cxn>
                    <a:cxn ang="0">
                      <a:pos x="42" y="227"/>
                    </a:cxn>
                    <a:cxn ang="0">
                      <a:pos x="38" y="235"/>
                    </a:cxn>
                    <a:cxn ang="0">
                      <a:pos x="33" y="239"/>
                    </a:cxn>
                    <a:cxn ang="0">
                      <a:pos x="26" y="244"/>
                    </a:cxn>
                    <a:cxn ang="0">
                      <a:pos x="17" y="244"/>
                    </a:cxn>
                    <a:cxn ang="0">
                      <a:pos x="9" y="239"/>
                    </a:cxn>
                    <a:cxn ang="0">
                      <a:pos x="5" y="238"/>
                    </a:cxn>
                    <a:cxn ang="0">
                      <a:pos x="0" y="230"/>
                    </a:cxn>
                    <a:cxn ang="0">
                      <a:pos x="0" y="39"/>
                    </a:cxn>
                    <a:cxn ang="0">
                      <a:pos x="5" y="25"/>
                    </a:cxn>
                    <a:cxn ang="0">
                      <a:pos x="14" y="13"/>
                    </a:cxn>
                    <a:cxn ang="0">
                      <a:pos x="30" y="7"/>
                    </a:cxn>
                    <a:cxn ang="0">
                      <a:pos x="44" y="3"/>
                    </a:cxn>
                  </a:cxnLst>
                  <a:rect l="0" t="0" r="r" b="b"/>
                  <a:pathLst>
                    <a:path w="238" h="496">
                      <a:moveTo>
                        <a:pt x="56" y="0"/>
                      </a:moveTo>
                      <a:lnTo>
                        <a:pt x="182" y="0"/>
                      </a:lnTo>
                      <a:lnTo>
                        <a:pt x="186" y="0"/>
                      </a:lnTo>
                      <a:lnTo>
                        <a:pt x="188" y="0"/>
                      </a:lnTo>
                      <a:lnTo>
                        <a:pt x="191" y="0"/>
                      </a:lnTo>
                      <a:lnTo>
                        <a:pt x="195" y="3"/>
                      </a:lnTo>
                      <a:lnTo>
                        <a:pt x="198" y="3"/>
                      </a:lnTo>
                      <a:lnTo>
                        <a:pt x="200" y="3"/>
                      </a:lnTo>
                      <a:lnTo>
                        <a:pt x="204" y="4"/>
                      </a:lnTo>
                      <a:lnTo>
                        <a:pt x="207" y="4"/>
                      </a:lnTo>
                      <a:lnTo>
                        <a:pt x="209" y="7"/>
                      </a:lnTo>
                      <a:lnTo>
                        <a:pt x="212" y="9"/>
                      </a:lnTo>
                      <a:lnTo>
                        <a:pt x="216" y="9"/>
                      </a:lnTo>
                      <a:lnTo>
                        <a:pt x="219" y="12"/>
                      </a:lnTo>
                      <a:lnTo>
                        <a:pt x="224" y="13"/>
                      </a:lnTo>
                      <a:lnTo>
                        <a:pt x="225" y="18"/>
                      </a:lnTo>
                      <a:lnTo>
                        <a:pt x="228" y="21"/>
                      </a:lnTo>
                      <a:lnTo>
                        <a:pt x="230" y="24"/>
                      </a:lnTo>
                      <a:lnTo>
                        <a:pt x="234" y="28"/>
                      </a:lnTo>
                      <a:lnTo>
                        <a:pt x="234" y="30"/>
                      </a:lnTo>
                      <a:lnTo>
                        <a:pt x="237" y="34"/>
                      </a:lnTo>
                      <a:lnTo>
                        <a:pt x="237" y="39"/>
                      </a:lnTo>
                      <a:lnTo>
                        <a:pt x="237" y="42"/>
                      </a:lnTo>
                      <a:lnTo>
                        <a:pt x="237" y="226"/>
                      </a:lnTo>
                      <a:lnTo>
                        <a:pt x="237" y="227"/>
                      </a:lnTo>
                      <a:lnTo>
                        <a:pt x="234" y="230"/>
                      </a:lnTo>
                      <a:lnTo>
                        <a:pt x="234" y="232"/>
                      </a:lnTo>
                      <a:lnTo>
                        <a:pt x="234" y="235"/>
                      </a:lnTo>
                      <a:lnTo>
                        <a:pt x="233" y="238"/>
                      </a:lnTo>
                      <a:lnTo>
                        <a:pt x="230" y="239"/>
                      </a:lnTo>
                      <a:lnTo>
                        <a:pt x="228" y="239"/>
                      </a:lnTo>
                      <a:lnTo>
                        <a:pt x="224" y="242"/>
                      </a:lnTo>
                      <a:lnTo>
                        <a:pt x="221" y="242"/>
                      </a:lnTo>
                      <a:lnTo>
                        <a:pt x="219" y="244"/>
                      </a:lnTo>
                      <a:lnTo>
                        <a:pt x="216" y="244"/>
                      </a:lnTo>
                      <a:lnTo>
                        <a:pt x="212" y="244"/>
                      </a:lnTo>
                      <a:lnTo>
                        <a:pt x="209" y="242"/>
                      </a:lnTo>
                      <a:lnTo>
                        <a:pt x="207" y="242"/>
                      </a:lnTo>
                      <a:lnTo>
                        <a:pt x="204" y="242"/>
                      </a:lnTo>
                      <a:lnTo>
                        <a:pt x="203" y="239"/>
                      </a:lnTo>
                      <a:lnTo>
                        <a:pt x="200" y="238"/>
                      </a:lnTo>
                      <a:lnTo>
                        <a:pt x="200" y="235"/>
                      </a:lnTo>
                      <a:lnTo>
                        <a:pt x="198" y="235"/>
                      </a:lnTo>
                      <a:lnTo>
                        <a:pt x="195" y="232"/>
                      </a:lnTo>
                      <a:lnTo>
                        <a:pt x="195" y="230"/>
                      </a:lnTo>
                      <a:lnTo>
                        <a:pt x="195" y="227"/>
                      </a:lnTo>
                      <a:lnTo>
                        <a:pt x="195" y="226"/>
                      </a:lnTo>
                      <a:lnTo>
                        <a:pt x="195" y="84"/>
                      </a:lnTo>
                      <a:lnTo>
                        <a:pt x="182" y="84"/>
                      </a:lnTo>
                      <a:lnTo>
                        <a:pt x="182" y="467"/>
                      </a:lnTo>
                      <a:lnTo>
                        <a:pt x="182" y="471"/>
                      </a:lnTo>
                      <a:lnTo>
                        <a:pt x="182" y="474"/>
                      </a:lnTo>
                      <a:lnTo>
                        <a:pt x="179" y="479"/>
                      </a:lnTo>
                      <a:lnTo>
                        <a:pt x="177" y="483"/>
                      </a:lnTo>
                      <a:lnTo>
                        <a:pt x="174" y="486"/>
                      </a:lnTo>
                      <a:lnTo>
                        <a:pt x="173" y="488"/>
                      </a:lnTo>
                      <a:lnTo>
                        <a:pt x="170" y="491"/>
                      </a:lnTo>
                      <a:lnTo>
                        <a:pt x="165" y="492"/>
                      </a:lnTo>
                      <a:lnTo>
                        <a:pt x="162" y="492"/>
                      </a:lnTo>
                      <a:lnTo>
                        <a:pt x="161" y="495"/>
                      </a:lnTo>
                      <a:lnTo>
                        <a:pt x="156" y="495"/>
                      </a:lnTo>
                      <a:lnTo>
                        <a:pt x="153" y="495"/>
                      </a:lnTo>
                      <a:lnTo>
                        <a:pt x="152" y="495"/>
                      </a:lnTo>
                      <a:lnTo>
                        <a:pt x="147" y="495"/>
                      </a:lnTo>
                      <a:lnTo>
                        <a:pt x="144" y="492"/>
                      </a:lnTo>
                      <a:lnTo>
                        <a:pt x="140" y="492"/>
                      </a:lnTo>
                      <a:lnTo>
                        <a:pt x="137" y="491"/>
                      </a:lnTo>
                      <a:lnTo>
                        <a:pt x="135" y="488"/>
                      </a:lnTo>
                      <a:lnTo>
                        <a:pt x="132" y="486"/>
                      </a:lnTo>
                      <a:lnTo>
                        <a:pt x="131" y="483"/>
                      </a:lnTo>
                      <a:lnTo>
                        <a:pt x="128" y="482"/>
                      </a:lnTo>
                      <a:lnTo>
                        <a:pt x="128" y="479"/>
                      </a:lnTo>
                      <a:lnTo>
                        <a:pt x="126" y="477"/>
                      </a:lnTo>
                      <a:lnTo>
                        <a:pt x="126" y="474"/>
                      </a:lnTo>
                      <a:lnTo>
                        <a:pt x="126" y="470"/>
                      </a:lnTo>
                      <a:lnTo>
                        <a:pt x="126" y="238"/>
                      </a:lnTo>
                      <a:lnTo>
                        <a:pt x="111" y="238"/>
                      </a:lnTo>
                      <a:lnTo>
                        <a:pt x="111" y="470"/>
                      </a:lnTo>
                      <a:lnTo>
                        <a:pt x="111" y="471"/>
                      </a:lnTo>
                      <a:lnTo>
                        <a:pt x="110" y="477"/>
                      </a:lnTo>
                      <a:lnTo>
                        <a:pt x="107" y="479"/>
                      </a:lnTo>
                      <a:lnTo>
                        <a:pt x="107" y="483"/>
                      </a:lnTo>
                      <a:lnTo>
                        <a:pt x="105" y="486"/>
                      </a:lnTo>
                      <a:lnTo>
                        <a:pt x="101" y="491"/>
                      </a:lnTo>
                      <a:lnTo>
                        <a:pt x="98" y="491"/>
                      </a:lnTo>
                      <a:lnTo>
                        <a:pt x="93" y="492"/>
                      </a:lnTo>
                      <a:lnTo>
                        <a:pt x="89" y="495"/>
                      </a:lnTo>
                      <a:lnTo>
                        <a:pt x="86" y="495"/>
                      </a:lnTo>
                      <a:lnTo>
                        <a:pt x="81" y="495"/>
                      </a:lnTo>
                      <a:lnTo>
                        <a:pt x="77" y="495"/>
                      </a:lnTo>
                      <a:lnTo>
                        <a:pt x="75" y="495"/>
                      </a:lnTo>
                      <a:lnTo>
                        <a:pt x="72" y="492"/>
                      </a:lnTo>
                      <a:lnTo>
                        <a:pt x="69" y="491"/>
                      </a:lnTo>
                      <a:lnTo>
                        <a:pt x="65" y="491"/>
                      </a:lnTo>
                      <a:lnTo>
                        <a:pt x="63" y="486"/>
                      </a:lnTo>
                      <a:lnTo>
                        <a:pt x="60" y="486"/>
                      </a:lnTo>
                      <a:lnTo>
                        <a:pt x="59" y="482"/>
                      </a:lnTo>
                      <a:lnTo>
                        <a:pt x="59" y="479"/>
                      </a:lnTo>
                      <a:lnTo>
                        <a:pt x="56" y="477"/>
                      </a:lnTo>
                      <a:lnTo>
                        <a:pt x="56" y="474"/>
                      </a:lnTo>
                      <a:lnTo>
                        <a:pt x="56" y="470"/>
                      </a:lnTo>
                      <a:lnTo>
                        <a:pt x="56" y="84"/>
                      </a:lnTo>
                      <a:lnTo>
                        <a:pt x="42" y="84"/>
                      </a:lnTo>
                      <a:lnTo>
                        <a:pt x="42" y="226"/>
                      </a:lnTo>
                      <a:lnTo>
                        <a:pt x="42" y="227"/>
                      </a:lnTo>
                      <a:lnTo>
                        <a:pt x="39" y="230"/>
                      </a:lnTo>
                      <a:lnTo>
                        <a:pt x="39" y="232"/>
                      </a:lnTo>
                      <a:lnTo>
                        <a:pt x="38" y="235"/>
                      </a:lnTo>
                      <a:lnTo>
                        <a:pt x="35" y="238"/>
                      </a:lnTo>
                      <a:lnTo>
                        <a:pt x="35" y="239"/>
                      </a:lnTo>
                      <a:lnTo>
                        <a:pt x="33" y="239"/>
                      </a:lnTo>
                      <a:lnTo>
                        <a:pt x="30" y="242"/>
                      </a:lnTo>
                      <a:lnTo>
                        <a:pt x="29" y="242"/>
                      </a:lnTo>
                      <a:lnTo>
                        <a:pt x="26" y="244"/>
                      </a:lnTo>
                      <a:lnTo>
                        <a:pt x="23" y="244"/>
                      </a:lnTo>
                      <a:lnTo>
                        <a:pt x="18" y="244"/>
                      </a:lnTo>
                      <a:lnTo>
                        <a:pt x="17" y="244"/>
                      </a:lnTo>
                      <a:lnTo>
                        <a:pt x="14" y="242"/>
                      </a:lnTo>
                      <a:lnTo>
                        <a:pt x="12" y="242"/>
                      </a:lnTo>
                      <a:lnTo>
                        <a:pt x="9" y="239"/>
                      </a:lnTo>
                      <a:lnTo>
                        <a:pt x="8" y="239"/>
                      </a:lnTo>
                      <a:lnTo>
                        <a:pt x="8" y="238"/>
                      </a:lnTo>
                      <a:lnTo>
                        <a:pt x="5" y="238"/>
                      </a:lnTo>
                      <a:lnTo>
                        <a:pt x="3" y="235"/>
                      </a:lnTo>
                      <a:lnTo>
                        <a:pt x="3" y="232"/>
                      </a:lnTo>
                      <a:lnTo>
                        <a:pt x="0" y="230"/>
                      </a:lnTo>
                      <a:lnTo>
                        <a:pt x="0" y="227"/>
                      </a:lnTo>
                      <a:lnTo>
                        <a:pt x="0" y="226"/>
                      </a:lnTo>
                      <a:lnTo>
                        <a:pt x="0" y="39"/>
                      </a:lnTo>
                      <a:lnTo>
                        <a:pt x="0" y="34"/>
                      </a:lnTo>
                      <a:lnTo>
                        <a:pt x="3" y="30"/>
                      </a:lnTo>
                      <a:lnTo>
                        <a:pt x="5" y="25"/>
                      </a:lnTo>
                      <a:lnTo>
                        <a:pt x="8" y="21"/>
                      </a:lnTo>
                      <a:lnTo>
                        <a:pt x="12" y="18"/>
                      </a:lnTo>
                      <a:lnTo>
                        <a:pt x="14" y="13"/>
                      </a:lnTo>
                      <a:lnTo>
                        <a:pt x="18" y="12"/>
                      </a:lnTo>
                      <a:lnTo>
                        <a:pt x="26" y="9"/>
                      </a:lnTo>
                      <a:lnTo>
                        <a:pt x="30" y="7"/>
                      </a:lnTo>
                      <a:lnTo>
                        <a:pt x="33" y="4"/>
                      </a:lnTo>
                      <a:lnTo>
                        <a:pt x="39" y="3"/>
                      </a:lnTo>
                      <a:lnTo>
                        <a:pt x="44" y="3"/>
                      </a:lnTo>
                      <a:lnTo>
                        <a:pt x="51" y="0"/>
                      </a:lnTo>
                      <a:lnTo>
                        <a:pt x="56" y="0"/>
                      </a:lnTo>
                    </a:path>
                  </a:pathLst>
                </a:custGeom>
                <a:gradFill rotWithShape="0">
                  <a:gsLst>
                    <a:gs pos="0">
                      <a:srgbClr val="F95AB7">
                        <a:gamma/>
                        <a:tint val="52549"/>
                        <a:invGamma/>
                      </a:srgbClr>
                    </a:gs>
                    <a:gs pos="100000">
                      <a:srgbClr val="F95AB7"/>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315" name="Group 35"/>
              <p:cNvGrpSpPr>
                <a:grpSpLocks/>
              </p:cNvGrpSpPr>
              <p:nvPr/>
            </p:nvGrpSpPr>
            <p:grpSpPr bwMode="auto">
              <a:xfrm>
                <a:off x="1906" y="2464"/>
                <a:ext cx="297" cy="663"/>
                <a:chOff x="2326" y="3101"/>
                <a:chExt cx="281" cy="626"/>
              </a:xfrm>
            </p:grpSpPr>
            <p:sp>
              <p:nvSpPr>
                <p:cNvPr id="402468" name="Oval 36"/>
                <p:cNvSpPr>
                  <a:spLocks noChangeArrowheads="1"/>
                </p:cNvSpPr>
                <p:nvPr/>
              </p:nvSpPr>
              <p:spPr bwMode="auto">
                <a:xfrm>
                  <a:off x="2418" y="3101"/>
                  <a:ext cx="97" cy="101"/>
                </a:xfrm>
                <a:prstGeom prst="ellipse">
                  <a:avLst/>
                </a:prstGeom>
                <a:gradFill rotWithShape="0">
                  <a:gsLst>
                    <a:gs pos="0">
                      <a:srgbClr val="99CC00">
                        <a:gamma/>
                        <a:tint val="54902"/>
                        <a:invGamma/>
                      </a:srgbClr>
                    </a:gs>
                    <a:gs pos="100000">
                      <a:srgbClr val="99CC00"/>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69" name="Freeform 37"/>
                <p:cNvSpPr>
                  <a:spLocks/>
                </p:cNvSpPr>
                <p:nvPr/>
              </p:nvSpPr>
              <p:spPr bwMode="auto">
                <a:xfrm>
                  <a:off x="2326" y="3223"/>
                  <a:ext cx="281" cy="504"/>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9CC00">
                        <a:gamma/>
                        <a:tint val="54902"/>
                        <a:invGamma/>
                      </a:srgbClr>
                    </a:gs>
                    <a:gs pos="100000">
                      <a:srgbClr val="99CC00"/>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sp>
          <p:nvSpPr>
            <p:cNvPr id="402470" name="AutoShape 38"/>
            <p:cNvSpPr>
              <a:spLocks noChangeArrowheads="1"/>
            </p:cNvSpPr>
            <p:nvPr/>
          </p:nvSpPr>
          <p:spPr bwMode="auto">
            <a:xfrm>
              <a:off x="2547" y="2142"/>
              <a:ext cx="614" cy="415"/>
            </a:xfrm>
            <a:prstGeom prst="rightArrow">
              <a:avLst>
                <a:gd name="adj1" fmla="val 56648"/>
                <a:gd name="adj2" fmla="val 66325"/>
              </a:avLst>
            </a:prstGeom>
            <a:solidFill>
              <a:srgbClr val="008000"/>
            </a:solidFill>
            <a:ln w="9525">
              <a:solidFill>
                <a:srgbClr val="FFFFFF"/>
              </a:solidFill>
              <a:miter lim="800000"/>
              <a:headEnd/>
              <a:tailEnd/>
            </a:ln>
            <a:effectLst>
              <a:outerShdw dist="56796" dir="3806097" algn="ctr" rotWithShape="0">
                <a:srgbClr val="C0C0C0"/>
              </a:outerShdw>
            </a:effectLst>
          </p:spPr>
          <p:txBody>
            <a:bodyPr wrap="none" lIns="34290" rIns="34290" anchor="ctr"/>
            <a:lstStyle/>
            <a:p>
              <a:pPr algn="ctr" eaLnBrk="0" hangingPunct="0">
                <a:lnSpc>
                  <a:spcPct val="90000"/>
                </a:lnSpc>
                <a:defRPr/>
              </a:pPr>
              <a:endParaRPr lang="zh-CN" altLang="en-US" sz="1350">
                <a:solidFill>
                  <a:schemeClr val="bg1"/>
                </a:solidFill>
                <a:effectLst>
                  <a:outerShdw blurRad="38100" dist="38100" dir="2700000" algn="tl">
                    <a:srgbClr val="000000"/>
                  </a:outerShdw>
                </a:effectLst>
                <a:ea typeface="宋体" pitchFamily="2" charset="-122"/>
              </a:endParaRPr>
            </a:p>
          </p:txBody>
        </p:sp>
      </p:grpSp>
      <p:grpSp>
        <p:nvGrpSpPr>
          <p:cNvPr id="9221" name="Group 39"/>
          <p:cNvGrpSpPr>
            <a:grpSpLocks/>
          </p:cNvGrpSpPr>
          <p:nvPr/>
        </p:nvGrpSpPr>
        <p:grpSpPr bwMode="auto">
          <a:xfrm>
            <a:off x="1818086" y="2145905"/>
            <a:ext cx="5445919" cy="1212056"/>
            <a:chOff x="660" y="572"/>
            <a:chExt cx="4574" cy="1139"/>
          </a:xfrm>
        </p:grpSpPr>
        <p:sp>
          <p:nvSpPr>
            <p:cNvPr id="9232" name="Rectangle 40"/>
            <p:cNvSpPr>
              <a:spLocks noChangeArrowheads="1"/>
            </p:cNvSpPr>
            <p:nvPr/>
          </p:nvSpPr>
          <p:spPr bwMode="auto">
            <a:xfrm>
              <a:off x="660" y="572"/>
              <a:ext cx="4574" cy="1139"/>
            </a:xfrm>
            <a:prstGeom prst="rect">
              <a:avLst/>
            </a:prstGeom>
            <a:solidFill>
              <a:srgbClr val="DDF9FB"/>
            </a:solidFill>
            <a:ln w="25400">
              <a:solidFill>
                <a:srgbClr val="969696"/>
              </a:solidFill>
              <a:miter lim="800000"/>
              <a:headEnd/>
              <a:tailEnd/>
            </a:ln>
          </p:spPr>
          <p:txBody>
            <a:bodyPr wrap="none"/>
            <a:lstStyle/>
            <a:p>
              <a:pPr marL="171450" indent="-171450" eaLnBrk="0" hangingPunct="0">
                <a:buClr>
                  <a:schemeClr val="accent2"/>
                </a:buClr>
                <a:buSzPct val="70000"/>
                <a:buFont typeface="Wingdings" pitchFamily="2" charset="2"/>
                <a:buChar char="n"/>
              </a:pPr>
              <a:r>
                <a:rPr lang="zh-CN" altLang="en-US" sz="1500">
                  <a:solidFill>
                    <a:srgbClr val="333399"/>
                  </a:solidFill>
                  <a:latin typeface="Arial Narrow" pitchFamily="34" charset="0"/>
                  <a:ea typeface="宋体" pitchFamily="2" charset="-122"/>
                </a:rPr>
                <a:t>使用组可以简化资源权限的分配</a:t>
              </a:r>
            </a:p>
          </p:txBody>
        </p:sp>
        <p:grpSp>
          <p:nvGrpSpPr>
            <p:cNvPr id="9233" name="Group 41"/>
            <p:cNvGrpSpPr>
              <a:grpSpLocks/>
            </p:cNvGrpSpPr>
            <p:nvPr/>
          </p:nvGrpSpPr>
          <p:grpSpPr bwMode="auto">
            <a:xfrm>
              <a:off x="775" y="830"/>
              <a:ext cx="4194" cy="842"/>
              <a:chOff x="775" y="830"/>
              <a:chExt cx="4194" cy="842"/>
            </a:xfrm>
          </p:grpSpPr>
          <p:sp>
            <p:nvSpPr>
              <p:cNvPr id="9234" name="Rectangle 42"/>
              <p:cNvSpPr>
                <a:spLocks noChangeArrowheads="1"/>
              </p:cNvSpPr>
              <p:nvPr/>
            </p:nvSpPr>
            <p:spPr bwMode="auto">
              <a:xfrm>
                <a:off x="3299" y="855"/>
                <a:ext cx="1670" cy="817"/>
              </a:xfrm>
              <a:prstGeom prst="rect">
                <a:avLst/>
              </a:prstGeom>
              <a:gradFill rotWithShape="0">
                <a:gsLst>
                  <a:gs pos="0">
                    <a:srgbClr val="FCFEBC"/>
                  </a:gs>
                  <a:gs pos="100000">
                    <a:srgbClr val="FFFFEB"/>
                  </a:gs>
                </a:gsLst>
                <a:lin ang="5400000" scaled="1"/>
              </a:gradFill>
              <a:ln w="9525">
                <a:noFill/>
                <a:miter lim="800000"/>
                <a:headEnd/>
                <a:tailEnd/>
              </a:ln>
            </p:spPr>
            <p:txBody>
              <a:bodyPr wrap="none" anchor="ctr"/>
              <a:lstStyle/>
              <a:p>
                <a:endParaRPr lang="zh-CN" altLang="en-US" sz="2100"/>
              </a:p>
            </p:txBody>
          </p:sp>
          <p:sp>
            <p:nvSpPr>
              <p:cNvPr id="9235" name="Rectangle 43"/>
              <p:cNvSpPr>
                <a:spLocks noChangeArrowheads="1"/>
              </p:cNvSpPr>
              <p:nvPr/>
            </p:nvSpPr>
            <p:spPr bwMode="auto">
              <a:xfrm>
                <a:off x="775" y="855"/>
                <a:ext cx="1479" cy="817"/>
              </a:xfrm>
              <a:prstGeom prst="rect">
                <a:avLst/>
              </a:prstGeom>
              <a:gradFill rotWithShape="0">
                <a:gsLst>
                  <a:gs pos="0">
                    <a:srgbClr val="FCFEBC"/>
                  </a:gs>
                  <a:gs pos="100000">
                    <a:srgbClr val="FFFFEB"/>
                  </a:gs>
                </a:gsLst>
                <a:lin ang="5400000" scaled="1"/>
              </a:gradFill>
              <a:ln w="9525">
                <a:noFill/>
                <a:miter lim="800000"/>
                <a:headEnd/>
                <a:tailEnd/>
              </a:ln>
            </p:spPr>
            <p:txBody>
              <a:bodyPr wrap="none" anchor="ctr"/>
              <a:lstStyle/>
              <a:p>
                <a:endParaRPr lang="zh-CN" altLang="en-US" sz="2100"/>
              </a:p>
            </p:txBody>
          </p:sp>
          <p:grpSp>
            <p:nvGrpSpPr>
              <p:cNvPr id="9236" name="Group 44"/>
              <p:cNvGrpSpPr>
                <a:grpSpLocks/>
              </p:cNvGrpSpPr>
              <p:nvPr/>
            </p:nvGrpSpPr>
            <p:grpSpPr bwMode="auto">
              <a:xfrm>
                <a:off x="823" y="930"/>
                <a:ext cx="545" cy="662"/>
                <a:chOff x="722" y="1096"/>
                <a:chExt cx="659" cy="801"/>
              </a:xfrm>
            </p:grpSpPr>
            <p:grpSp>
              <p:nvGrpSpPr>
                <p:cNvPr id="9293" name="Group 45"/>
                <p:cNvGrpSpPr>
                  <a:grpSpLocks/>
                </p:cNvGrpSpPr>
                <p:nvPr/>
              </p:nvGrpSpPr>
              <p:grpSpPr bwMode="auto">
                <a:xfrm>
                  <a:off x="722" y="1096"/>
                  <a:ext cx="360" cy="801"/>
                  <a:chOff x="3064" y="2792"/>
                  <a:chExt cx="281" cy="626"/>
                </a:xfrm>
              </p:grpSpPr>
              <p:sp>
                <p:nvSpPr>
                  <p:cNvPr id="402478" name="Oval 46"/>
                  <p:cNvSpPr>
                    <a:spLocks noChangeArrowheads="1"/>
                  </p:cNvSpPr>
                  <p:nvPr/>
                </p:nvSpPr>
                <p:spPr bwMode="auto">
                  <a:xfrm>
                    <a:off x="3156" y="2792"/>
                    <a:ext cx="92" cy="102"/>
                  </a:xfrm>
                  <a:prstGeom prst="ellipse">
                    <a:avLst/>
                  </a:prstGeom>
                  <a:gradFill rotWithShape="0">
                    <a:gsLst>
                      <a:gs pos="0">
                        <a:srgbClr val="9234DB">
                          <a:gamma/>
                          <a:tint val="33333"/>
                          <a:invGamma/>
                        </a:srgbClr>
                      </a:gs>
                      <a:gs pos="100000">
                        <a:srgbClr val="9234DB"/>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79" name="Freeform 47"/>
                  <p:cNvSpPr>
                    <a:spLocks/>
                  </p:cNvSpPr>
                  <p:nvPr/>
                </p:nvSpPr>
                <p:spPr bwMode="auto">
                  <a:xfrm>
                    <a:off x="3064" y="2914"/>
                    <a:ext cx="281" cy="514"/>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234DB">
                          <a:gamma/>
                          <a:tint val="33333"/>
                          <a:invGamma/>
                        </a:srgbClr>
                      </a:gs>
                      <a:gs pos="100000">
                        <a:srgbClr val="9234DB"/>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294" name="Group 48"/>
                <p:cNvGrpSpPr>
                  <a:grpSpLocks/>
                </p:cNvGrpSpPr>
                <p:nvPr/>
              </p:nvGrpSpPr>
              <p:grpSpPr bwMode="auto">
                <a:xfrm>
                  <a:off x="793" y="1137"/>
                  <a:ext cx="588" cy="729"/>
                  <a:chOff x="1757" y="2448"/>
                  <a:chExt cx="712" cy="883"/>
                </a:xfrm>
              </p:grpSpPr>
              <p:grpSp>
                <p:nvGrpSpPr>
                  <p:cNvPr id="9295" name="Group 49"/>
                  <p:cNvGrpSpPr>
                    <a:grpSpLocks/>
                  </p:cNvGrpSpPr>
                  <p:nvPr/>
                </p:nvGrpSpPr>
                <p:grpSpPr bwMode="auto">
                  <a:xfrm>
                    <a:off x="1757" y="2764"/>
                    <a:ext cx="632" cy="567"/>
                    <a:chOff x="2069" y="2764"/>
                    <a:chExt cx="632" cy="567"/>
                  </a:xfrm>
                </p:grpSpPr>
                <p:sp>
                  <p:nvSpPr>
                    <p:cNvPr id="9302" name="Freeform 50"/>
                    <p:cNvSpPr>
                      <a:spLocks/>
                    </p:cNvSpPr>
                    <p:nvPr/>
                  </p:nvSpPr>
                  <p:spPr bwMode="auto">
                    <a:xfrm rot="2731444" flipH="1">
                      <a:off x="2227" y="2828"/>
                      <a:ext cx="254" cy="449"/>
                    </a:xfrm>
                    <a:custGeom>
                      <a:avLst/>
                      <a:gdLst>
                        <a:gd name="T0" fmla="*/ 531 w 531"/>
                        <a:gd name="T1" fmla="*/ 51 h 495"/>
                        <a:gd name="T2" fmla="*/ 426 w 531"/>
                        <a:gd name="T3" fmla="*/ 0 h 495"/>
                        <a:gd name="T4" fmla="*/ 318 w 531"/>
                        <a:gd name="T5" fmla="*/ 0 h 495"/>
                        <a:gd name="T6" fmla="*/ 210 w 531"/>
                        <a:gd name="T7" fmla="*/ 117 h 495"/>
                        <a:gd name="T8" fmla="*/ 228 w 531"/>
                        <a:gd name="T9" fmla="*/ 210 h 495"/>
                        <a:gd name="T10" fmla="*/ 0 w 531"/>
                        <a:gd name="T11" fmla="*/ 423 h 495"/>
                        <a:gd name="T12" fmla="*/ 0 w 531"/>
                        <a:gd name="T13" fmla="*/ 489 h 495"/>
                        <a:gd name="T14" fmla="*/ 30 w 531"/>
                        <a:gd name="T15" fmla="*/ 489 h 495"/>
                        <a:gd name="T16" fmla="*/ 84 w 531"/>
                        <a:gd name="T17" fmla="*/ 495 h 495"/>
                        <a:gd name="T18" fmla="*/ 135 w 531"/>
                        <a:gd name="T19" fmla="*/ 477 h 495"/>
                        <a:gd name="T20" fmla="*/ 138 w 531"/>
                        <a:gd name="T21" fmla="*/ 450 h 495"/>
                        <a:gd name="T22" fmla="*/ 123 w 531"/>
                        <a:gd name="T23" fmla="*/ 429 h 495"/>
                        <a:gd name="T24" fmla="*/ 198 w 531"/>
                        <a:gd name="T25" fmla="*/ 426 h 495"/>
                        <a:gd name="T26" fmla="*/ 228 w 531"/>
                        <a:gd name="T27" fmla="*/ 402 h 495"/>
                        <a:gd name="T28" fmla="*/ 213 w 531"/>
                        <a:gd name="T29" fmla="*/ 384 h 495"/>
                        <a:gd name="T30" fmla="*/ 207 w 531"/>
                        <a:gd name="T31" fmla="*/ 363 h 495"/>
                        <a:gd name="T32" fmla="*/ 282 w 531"/>
                        <a:gd name="T33" fmla="*/ 360 h 495"/>
                        <a:gd name="T34" fmla="*/ 303 w 531"/>
                        <a:gd name="T35" fmla="*/ 333 h 495"/>
                        <a:gd name="T36" fmla="*/ 270 w 531"/>
                        <a:gd name="T37" fmla="*/ 300 h 495"/>
                        <a:gd name="T38" fmla="*/ 312 w 531"/>
                        <a:gd name="T39" fmla="*/ 255 h 495"/>
                        <a:gd name="T40" fmla="*/ 426 w 531"/>
                        <a:gd name="T41" fmla="*/ 255 h 495"/>
                        <a:gd name="T42" fmla="*/ 525 w 531"/>
                        <a:gd name="T43" fmla="*/ 156 h 495"/>
                        <a:gd name="T44" fmla="*/ 531 w 531"/>
                        <a:gd name="T45" fmla="*/ 51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1"/>
                        <a:gd name="T70" fmla="*/ 0 h 495"/>
                        <a:gd name="T71" fmla="*/ 531 w 531"/>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1" h="495">
                          <a:moveTo>
                            <a:pt x="531" y="51"/>
                          </a:moveTo>
                          <a:lnTo>
                            <a:pt x="426" y="0"/>
                          </a:lnTo>
                          <a:lnTo>
                            <a:pt x="318" y="0"/>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1" y="51"/>
                          </a:lnTo>
                          <a:close/>
                        </a:path>
                      </a:pathLst>
                    </a:custGeom>
                    <a:solidFill>
                      <a:srgbClr val="C0C0C0"/>
                    </a:solidFill>
                    <a:ln w="6350">
                      <a:solidFill>
                        <a:schemeClr val="tx1"/>
                      </a:solidFill>
                      <a:round/>
                      <a:headEnd/>
                      <a:tailEnd/>
                    </a:ln>
                  </p:spPr>
                  <p:txBody>
                    <a:bodyPr wrap="none" tIns="20574" bIns="20574" anchor="ctr">
                      <a:spAutoFit/>
                    </a:bodyPr>
                    <a:lstStyle/>
                    <a:p>
                      <a:endParaRPr lang="zh-CN" altLang="en-US" sz="2100"/>
                    </a:p>
                  </p:txBody>
                </p:sp>
                <p:sp>
                  <p:nvSpPr>
                    <p:cNvPr id="9303" name="Freeform 51"/>
                    <p:cNvSpPr>
                      <a:spLocks/>
                    </p:cNvSpPr>
                    <p:nvPr/>
                  </p:nvSpPr>
                  <p:spPr bwMode="auto">
                    <a:xfrm>
                      <a:off x="2254" y="2810"/>
                      <a:ext cx="228" cy="502"/>
                    </a:xfrm>
                    <a:custGeom>
                      <a:avLst/>
                      <a:gdLst>
                        <a:gd name="T0" fmla="*/ 59 w 251"/>
                        <a:gd name="T1" fmla="*/ 0 h 681"/>
                        <a:gd name="T2" fmla="*/ 181 w 251"/>
                        <a:gd name="T3" fmla="*/ 35 h 681"/>
                        <a:gd name="T4" fmla="*/ 251 w 251"/>
                        <a:gd name="T5" fmla="*/ 110 h 681"/>
                        <a:gd name="T6" fmla="*/ 249 w 251"/>
                        <a:gd name="T7" fmla="*/ 271 h 681"/>
                        <a:gd name="T8" fmla="*/ 170 w 251"/>
                        <a:gd name="T9" fmla="*/ 323 h 681"/>
                        <a:gd name="T10" fmla="*/ 168 w 251"/>
                        <a:gd name="T11" fmla="*/ 645 h 681"/>
                        <a:gd name="T12" fmla="*/ 131 w 251"/>
                        <a:gd name="T13" fmla="*/ 681 h 681"/>
                        <a:gd name="T14" fmla="*/ 110 w 251"/>
                        <a:gd name="T15" fmla="*/ 660 h 681"/>
                        <a:gd name="T16" fmla="*/ 68 w 251"/>
                        <a:gd name="T17" fmla="*/ 626 h 681"/>
                        <a:gd name="T18" fmla="*/ 45 w 251"/>
                        <a:gd name="T19" fmla="*/ 577 h 681"/>
                        <a:gd name="T20" fmla="*/ 62 w 251"/>
                        <a:gd name="T21" fmla="*/ 555 h 681"/>
                        <a:gd name="T22" fmla="*/ 88 w 251"/>
                        <a:gd name="T23" fmla="*/ 551 h 681"/>
                        <a:gd name="T24" fmla="*/ 37 w 251"/>
                        <a:gd name="T25" fmla="*/ 496 h 681"/>
                        <a:gd name="T26" fmla="*/ 33 w 251"/>
                        <a:gd name="T27" fmla="*/ 458 h 681"/>
                        <a:gd name="T28" fmla="*/ 57 w 251"/>
                        <a:gd name="T29" fmla="*/ 456 h 681"/>
                        <a:gd name="T30" fmla="*/ 76 w 251"/>
                        <a:gd name="T31" fmla="*/ 445 h 681"/>
                        <a:gd name="T32" fmla="*/ 25 w 251"/>
                        <a:gd name="T33" fmla="*/ 390 h 681"/>
                        <a:gd name="T34" fmla="*/ 30 w 251"/>
                        <a:gd name="T35" fmla="*/ 356 h 681"/>
                        <a:gd name="T36" fmla="*/ 77 w 251"/>
                        <a:gd name="T37" fmla="*/ 356 h 681"/>
                        <a:gd name="T38" fmla="*/ 79 w 251"/>
                        <a:gd name="T39" fmla="*/ 295 h 681"/>
                        <a:gd name="T40" fmla="*/ 0 w 251"/>
                        <a:gd name="T41" fmla="*/ 213 h 681"/>
                        <a:gd name="T42" fmla="*/ 1 w 251"/>
                        <a:gd name="T43" fmla="*/ 73 h 681"/>
                        <a:gd name="T44" fmla="*/ 59 w 251"/>
                        <a:gd name="T45" fmla="*/ 0 h 6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1"/>
                        <a:gd name="T70" fmla="*/ 0 h 681"/>
                        <a:gd name="T71" fmla="*/ 251 w 251"/>
                        <a:gd name="T72" fmla="*/ 681 h 6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1" h="681">
                          <a:moveTo>
                            <a:pt x="59" y="0"/>
                          </a:moveTo>
                          <a:lnTo>
                            <a:pt x="181" y="35"/>
                          </a:lnTo>
                          <a:lnTo>
                            <a:pt x="251" y="110"/>
                          </a:lnTo>
                          <a:lnTo>
                            <a:pt x="249" y="271"/>
                          </a:lnTo>
                          <a:lnTo>
                            <a:pt x="170" y="323"/>
                          </a:lnTo>
                          <a:lnTo>
                            <a:pt x="168" y="645"/>
                          </a:lnTo>
                          <a:lnTo>
                            <a:pt x="131" y="681"/>
                          </a:lnTo>
                          <a:lnTo>
                            <a:pt x="110" y="660"/>
                          </a:lnTo>
                          <a:lnTo>
                            <a:pt x="68" y="626"/>
                          </a:lnTo>
                          <a:lnTo>
                            <a:pt x="45" y="577"/>
                          </a:lnTo>
                          <a:lnTo>
                            <a:pt x="62" y="555"/>
                          </a:lnTo>
                          <a:lnTo>
                            <a:pt x="88" y="551"/>
                          </a:lnTo>
                          <a:lnTo>
                            <a:pt x="37" y="496"/>
                          </a:lnTo>
                          <a:lnTo>
                            <a:pt x="33" y="458"/>
                          </a:lnTo>
                          <a:lnTo>
                            <a:pt x="57" y="456"/>
                          </a:lnTo>
                          <a:lnTo>
                            <a:pt x="76" y="445"/>
                          </a:lnTo>
                          <a:lnTo>
                            <a:pt x="25" y="390"/>
                          </a:lnTo>
                          <a:lnTo>
                            <a:pt x="30" y="356"/>
                          </a:lnTo>
                          <a:lnTo>
                            <a:pt x="77" y="356"/>
                          </a:lnTo>
                          <a:lnTo>
                            <a:pt x="79" y="295"/>
                          </a:lnTo>
                          <a:lnTo>
                            <a:pt x="0" y="213"/>
                          </a:lnTo>
                          <a:lnTo>
                            <a:pt x="1" y="73"/>
                          </a:lnTo>
                          <a:lnTo>
                            <a:pt x="59" y="0"/>
                          </a:lnTo>
                          <a:close/>
                        </a:path>
                      </a:pathLst>
                    </a:custGeom>
                    <a:solidFill>
                      <a:schemeClr val="bg1"/>
                    </a:solidFill>
                    <a:ln w="6350">
                      <a:solidFill>
                        <a:schemeClr val="tx1"/>
                      </a:solidFill>
                      <a:round/>
                      <a:headEnd/>
                      <a:tailEnd/>
                    </a:ln>
                  </p:spPr>
                  <p:txBody>
                    <a:bodyPr wrap="none" tIns="20574" bIns="20574" anchor="ctr">
                      <a:spAutoFit/>
                    </a:bodyPr>
                    <a:lstStyle/>
                    <a:p>
                      <a:endParaRPr lang="zh-CN" altLang="en-US" sz="2100"/>
                    </a:p>
                  </p:txBody>
                </p:sp>
                <p:sp>
                  <p:nvSpPr>
                    <p:cNvPr id="9304" name="Line 52"/>
                    <p:cNvSpPr>
                      <a:spLocks noChangeShapeType="1"/>
                    </p:cNvSpPr>
                    <p:nvPr/>
                  </p:nvSpPr>
                  <p:spPr bwMode="auto">
                    <a:xfrm rot="2731444" flipH="1" flipV="1">
                      <a:off x="2278" y="3100"/>
                      <a:ext cx="232" cy="230"/>
                    </a:xfrm>
                    <a:prstGeom prst="line">
                      <a:avLst/>
                    </a:prstGeom>
                    <a:noFill/>
                    <a:ln w="6350">
                      <a:solidFill>
                        <a:schemeClr val="tx1"/>
                      </a:solidFill>
                      <a:round/>
                      <a:headEnd/>
                      <a:tailEnd/>
                    </a:ln>
                  </p:spPr>
                  <p:txBody>
                    <a:bodyPr tIns="20574" bIns="20574" anchor="ctr">
                      <a:spAutoFit/>
                    </a:bodyPr>
                    <a:lstStyle/>
                    <a:p>
                      <a:endParaRPr lang="zh-CN" altLang="en-US" sz="2100"/>
                    </a:p>
                  </p:txBody>
                </p:sp>
                <p:sp>
                  <p:nvSpPr>
                    <p:cNvPr id="9305" name="Oval 53"/>
                    <p:cNvSpPr>
                      <a:spLocks noChangeArrowheads="1"/>
                    </p:cNvSpPr>
                    <p:nvPr/>
                  </p:nvSpPr>
                  <p:spPr bwMode="auto">
                    <a:xfrm rot="2731444" flipH="1">
                      <a:off x="2341" y="2492"/>
                      <a:ext cx="87" cy="632"/>
                    </a:xfrm>
                    <a:prstGeom prst="ellipse">
                      <a:avLst/>
                    </a:prstGeom>
                    <a:solidFill>
                      <a:schemeClr val="bg1"/>
                    </a:solidFill>
                    <a:ln w="6350">
                      <a:solidFill>
                        <a:schemeClr val="tx1"/>
                      </a:solidFill>
                      <a:round/>
                      <a:headEnd/>
                      <a:tailEnd/>
                    </a:ln>
                  </p:spPr>
                  <p:txBody>
                    <a:bodyPr tIns="20574" bIns="20574" anchor="ctr">
                      <a:spAutoFit/>
                    </a:bodyPr>
                    <a:lstStyle/>
                    <a:p>
                      <a:endParaRPr lang="zh-CN" altLang="en-US" sz="2100"/>
                    </a:p>
                  </p:txBody>
                </p:sp>
              </p:grpSp>
              <p:grpSp>
                <p:nvGrpSpPr>
                  <p:cNvPr id="9296" name="Group 54"/>
                  <p:cNvGrpSpPr>
                    <a:grpSpLocks/>
                  </p:cNvGrpSpPr>
                  <p:nvPr/>
                </p:nvGrpSpPr>
                <p:grpSpPr bwMode="auto">
                  <a:xfrm>
                    <a:off x="1958" y="2448"/>
                    <a:ext cx="511" cy="838"/>
                    <a:chOff x="2272" y="2448"/>
                    <a:chExt cx="511" cy="838"/>
                  </a:xfrm>
                </p:grpSpPr>
                <p:sp>
                  <p:nvSpPr>
                    <p:cNvPr id="9298" name="Freeform 55"/>
                    <p:cNvSpPr>
                      <a:spLocks/>
                    </p:cNvSpPr>
                    <p:nvPr/>
                  </p:nvSpPr>
                  <p:spPr bwMode="auto">
                    <a:xfrm>
                      <a:off x="2288" y="2784"/>
                      <a:ext cx="227" cy="502"/>
                    </a:xfrm>
                    <a:custGeom>
                      <a:avLst/>
                      <a:gdLst>
                        <a:gd name="T0" fmla="*/ 14 w 464"/>
                        <a:gd name="T1" fmla="*/ 20 h 552"/>
                        <a:gd name="T2" fmla="*/ 32 w 464"/>
                        <a:gd name="T3" fmla="*/ 0 h 552"/>
                        <a:gd name="T4" fmla="*/ 233 w 464"/>
                        <a:gd name="T5" fmla="*/ 11 h 552"/>
                        <a:gd name="T6" fmla="*/ 317 w 464"/>
                        <a:gd name="T7" fmla="*/ 147 h 552"/>
                        <a:gd name="T8" fmla="*/ 281 w 464"/>
                        <a:gd name="T9" fmla="*/ 234 h 552"/>
                        <a:gd name="T10" fmla="*/ 458 w 464"/>
                        <a:gd name="T11" fmla="*/ 458 h 552"/>
                        <a:gd name="T12" fmla="*/ 464 w 464"/>
                        <a:gd name="T13" fmla="*/ 487 h 552"/>
                        <a:gd name="T14" fmla="*/ 451 w 464"/>
                        <a:gd name="T15" fmla="*/ 552 h 552"/>
                        <a:gd name="T16" fmla="*/ 422 w 464"/>
                        <a:gd name="T17" fmla="*/ 546 h 552"/>
                        <a:gd name="T18" fmla="*/ 368 w 464"/>
                        <a:gd name="T19" fmla="*/ 542 h 552"/>
                        <a:gd name="T20" fmla="*/ 321 w 464"/>
                        <a:gd name="T21" fmla="*/ 514 h 552"/>
                        <a:gd name="T22" fmla="*/ 323 w 464"/>
                        <a:gd name="T23" fmla="*/ 487 h 552"/>
                        <a:gd name="T24" fmla="*/ 342 w 464"/>
                        <a:gd name="T25" fmla="*/ 470 h 552"/>
                        <a:gd name="T26" fmla="*/ 269 w 464"/>
                        <a:gd name="T27" fmla="*/ 452 h 552"/>
                        <a:gd name="T28" fmla="*/ 244 w 464"/>
                        <a:gd name="T29" fmla="*/ 423 h 552"/>
                        <a:gd name="T30" fmla="*/ 248 w 464"/>
                        <a:gd name="T31" fmla="*/ 402 h 552"/>
                        <a:gd name="T32" fmla="*/ 272 w 464"/>
                        <a:gd name="T33" fmla="*/ 389 h 552"/>
                        <a:gd name="T34" fmla="*/ 199 w 464"/>
                        <a:gd name="T35" fmla="*/ 371 h 552"/>
                        <a:gd name="T36" fmla="*/ 184 w 464"/>
                        <a:gd name="T37" fmla="*/ 341 h 552"/>
                        <a:gd name="T38" fmla="*/ 188 w 464"/>
                        <a:gd name="T39" fmla="*/ 316 h 552"/>
                        <a:gd name="T40" fmla="*/ 226 w 464"/>
                        <a:gd name="T41" fmla="*/ 312 h 552"/>
                        <a:gd name="T42" fmla="*/ 190 w 464"/>
                        <a:gd name="T43" fmla="*/ 263 h 552"/>
                        <a:gd name="T44" fmla="*/ 78 w 464"/>
                        <a:gd name="T45" fmla="*/ 241 h 552"/>
                        <a:gd name="T46" fmla="*/ 0 w 464"/>
                        <a:gd name="T47" fmla="*/ 125 h 552"/>
                        <a:gd name="T48" fmla="*/ 14 w 464"/>
                        <a:gd name="T49" fmla="*/ 20 h 5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4"/>
                        <a:gd name="T76" fmla="*/ 0 h 552"/>
                        <a:gd name="T77" fmla="*/ 464 w 464"/>
                        <a:gd name="T78" fmla="*/ 552 h 5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4" h="552">
                          <a:moveTo>
                            <a:pt x="14" y="20"/>
                          </a:moveTo>
                          <a:lnTo>
                            <a:pt x="32" y="0"/>
                          </a:lnTo>
                          <a:lnTo>
                            <a:pt x="233" y="11"/>
                          </a:lnTo>
                          <a:lnTo>
                            <a:pt x="317" y="147"/>
                          </a:lnTo>
                          <a:lnTo>
                            <a:pt x="281" y="234"/>
                          </a:lnTo>
                          <a:lnTo>
                            <a:pt x="458" y="458"/>
                          </a:lnTo>
                          <a:lnTo>
                            <a:pt x="464" y="487"/>
                          </a:lnTo>
                          <a:lnTo>
                            <a:pt x="451" y="552"/>
                          </a:lnTo>
                          <a:lnTo>
                            <a:pt x="422" y="546"/>
                          </a:lnTo>
                          <a:lnTo>
                            <a:pt x="368" y="542"/>
                          </a:lnTo>
                          <a:lnTo>
                            <a:pt x="321" y="514"/>
                          </a:lnTo>
                          <a:lnTo>
                            <a:pt x="323" y="487"/>
                          </a:lnTo>
                          <a:lnTo>
                            <a:pt x="342" y="470"/>
                          </a:lnTo>
                          <a:lnTo>
                            <a:pt x="269" y="452"/>
                          </a:lnTo>
                          <a:lnTo>
                            <a:pt x="244" y="423"/>
                          </a:lnTo>
                          <a:lnTo>
                            <a:pt x="248" y="402"/>
                          </a:lnTo>
                          <a:lnTo>
                            <a:pt x="272" y="389"/>
                          </a:lnTo>
                          <a:lnTo>
                            <a:pt x="199" y="371"/>
                          </a:lnTo>
                          <a:lnTo>
                            <a:pt x="184" y="341"/>
                          </a:lnTo>
                          <a:lnTo>
                            <a:pt x="188" y="316"/>
                          </a:lnTo>
                          <a:lnTo>
                            <a:pt x="226" y="312"/>
                          </a:lnTo>
                          <a:lnTo>
                            <a:pt x="190" y="263"/>
                          </a:lnTo>
                          <a:lnTo>
                            <a:pt x="78" y="241"/>
                          </a:lnTo>
                          <a:lnTo>
                            <a:pt x="0" y="125"/>
                          </a:lnTo>
                          <a:lnTo>
                            <a:pt x="14" y="20"/>
                          </a:lnTo>
                          <a:close/>
                        </a:path>
                      </a:pathLst>
                    </a:custGeom>
                    <a:solidFill>
                      <a:srgbClr val="E07000"/>
                    </a:solidFill>
                    <a:ln w="6350">
                      <a:noFill/>
                      <a:round/>
                      <a:headEnd/>
                      <a:tailEnd/>
                    </a:ln>
                  </p:spPr>
                  <p:txBody>
                    <a:bodyPr wrap="none" tIns="20574" bIns="20574" anchor="ctr">
                      <a:spAutoFit/>
                    </a:bodyPr>
                    <a:lstStyle/>
                    <a:p>
                      <a:endParaRPr lang="zh-CN" altLang="en-US" sz="2100"/>
                    </a:p>
                  </p:txBody>
                </p:sp>
                <p:sp>
                  <p:nvSpPr>
                    <p:cNvPr id="9299" name="Freeform 56"/>
                    <p:cNvSpPr>
                      <a:spLocks/>
                    </p:cNvSpPr>
                    <p:nvPr/>
                  </p:nvSpPr>
                  <p:spPr bwMode="auto">
                    <a:xfrm rot="661869" flipH="1">
                      <a:off x="2272" y="2751"/>
                      <a:ext cx="511" cy="495"/>
                    </a:xfrm>
                    <a:custGeom>
                      <a:avLst/>
                      <a:gdLst>
                        <a:gd name="T0" fmla="*/ 127 w 537"/>
                        <a:gd name="T1" fmla="*/ 63 h 495"/>
                        <a:gd name="T2" fmla="*/ 101 w 537"/>
                        <a:gd name="T3" fmla="*/ 0 h 495"/>
                        <a:gd name="T4" fmla="*/ 76 w 537"/>
                        <a:gd name="T5" fmla="*/ 3 h 495"/>
                        <a:gd name="T6" fmla="*/ 49 w 537"/>
                        <a:gd name="T7" fmla="*/ 117 h 495"/>
                        <a:gd name="T8" fmla="*/ 54 w 537"/>
                        <a:gd name="T9" fmla="*/ 210 h 495"/>
                        <a:gd name="T10" fmla="*/ 0 w 537"/>
                        <a:gd name="T11" fmla="*/ 423 h 495"/>
                        <a:gd name="T12" fmla="*/ 0 w 537"/>
                        <a:gd name="T13" fmla="*/ 489 h 495"/>
                        <a:gd name="T14" fmla="*/ 10 w 537"/>
                        <a:gd name="T15" fmla="*/ 489 h 495"/>
                        <a:gd name="T16" fmla="*/ 21 w 537"/>
                        <a:gd name="T17" fmla="*/ 495 h 495"/>
                        <a:gd name="T18" fmla="*/ 31 w 537"/>
                        <a:gd name="T19" fmla="*/ 477 h 495"/>
                        <a:gd name="T20" fmla="*/ 33 w 537"/>
                        <a:gd name="T21" fmla="*/ 450 h 495"/>
                        <a:gd name="T22" fmla="*/ 29 w 537"/>
                        <a:gd name="T23" fmla="*/ 429 h 495"/>
                        <a:gd name="T24" fmla="*/ 47 w 537"/>
                        <a:gd name="T25" fmla="*/ 426 h 495"/>
                        <a:gd name="T26" fmla="*/ 54 w 537"/>
                        <a:gd name="T27" fmla="*/ 402 h 495"/>
                        <a:gd name="T28" fmla="*/ 51 w 537"/>
                        <a:gd name="T29" fmla="*/ 384 h 495"/>
                        <a:gd name="T30" fmla="*/ 49 w 537"/>
                        <a:gd name="T31" fmla="*/ 363 h 495"/>
                        <a:gd name="T32" fmla="*/ 66 w 537"/>
                        <a:gd name="T33" fmla="*/ 360 h 495"/>
                        <a:gd name="T34" fmla="*/ 72 w 537"/>
                        <a:gd name="T35" fmla="*/ 333 h 495"/>
                        <a:gd name="T36" fmla="*/ 64 w 537"/>
                        <a:gd name="T37" fmla="*/ 300 h 495"/>
                        <a:gd name="T38" fmla="*/ 74 w 537"/>
                        <a:gd name="T39" fmla="*/ 255 h 495"/>
                        <a:gd name="T40" fmla="*/ 101 w 537"/>
                        <a:gd name="T41" fmla="*/ 255 h 495"/>
                        <a:gd name="T42" fmla="*/ 125 w 537"/>
                        <a:gd name="T43" fmla="*/ 156 h 495"/>
                        <a:gd name="T44" fmla="*/ 127 w 537"/>
                        <a:gd name="T45" fmla="*/ 63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7"/>
                        <a:gd name="T70" fmla="*/ 0 h 495"/>
                        <a:gd name="T71" fmla="*/ 537 w 537"/>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7" h="495">
                          <a:moveTo>
                            <a:pt x="537" y="63"/>
                          </a:moveTo>
                          <a:lnTo>
                            <a:pt x="426" y="0"/>
                          </a:lnTo>
                          <a:lnTo>
                            <a:pt x="324" y="3"/>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7" y="63"/>
                          </a:lnTo>
                          <a:close/>
                        </a:path>
                      </a:pathLst>
                    </a:custGeom>
                    <a:gradFill rotWithShape="0">
                      <a:gsLst>
                        <a:gs pos="0">
                          <a:srgbClr val="D9BF40"/>
                        </a:gs>
                        <a:gs pos="100000">
                          <a:srgbClr val="FFFF99"/>
                        </a:gs>
                      </a:gsLst>
                      <a:lin ang="18900000" scaled="1"/>
                    </a:gradFill>
                    <a:ln w="9525">
                      <a:solidFill>
                        <a:srgbClr val="E07000"/>
                      </a:solidFill>
                      <a:round/>
                      <a:headEnd/>
                      <a:tailEnd/>
                    </a:ln>
                  </p:spPr>
                  <p:txBody>
                    <a:bodyPr/>
                    <a:lstStyle/>
                    <a:p>
                      <a:endParaRPr lang="zh-CN" altLang="en-US" sz="2100"/>
                    </a:p>
                  </p:txBody>
                </p:sp>
                <p:sp>
                  <p:nvSpPr>
                    <p:cNvPr id="9300" name="Line 57"/>
                    <p:cNvSpPr>
                      <a:spLocks noChangeShapeType="1"/>
                    </p:cNvSpPr>
                    <p:nvPr/>
                  </p:nvSpPr>
                  <p:spPr bwMode="auto">
                    <a:xfrm rot="661869" flipH="1" flipV="1">
                      <a:off x="2528" y="3011"/>
                      <a:ext cx="231" cy="225"/>
                    </a:xfrm>
                    <a:prstGeom prst="line">
                      <a:avLst/>
                    </a:prstGeom>
                    <a:noFill/>
                    <a:ln w="12700">
                      <a:solidFill>
                        <a:srgbClr val="E07000"/>
                      </a:solidFill>
                      <a:round/>
                      <a:headEnd/>
                      <a:tailEnd/>
                    </a:ln>
                  </p:spPr>
                  <p:txBody>
                    <a:bodyPr tIns="20574" bIns="20574" anchor="ctr">
                      <a:spAutoFit/>
                    </a:bodyPr>
                    <a:lstStyle/>
                    <a:p>
                      <a:endParaRPr lang="zh-CN" altLang="en-US" sz="2100"/>
                    </a:p>
                  </p:txBody>
                </p:sp>
                <p:sp>
                  <p:nvSpPr>
                    <p:cNvPr id="9301" name="Oval 58"/>
                    <p:cNvSpPr>
                      <a:spLocks noChangeArrowheads="1"/>
                    </p:cNvSpPr>
                    <p:nvPr/>
                  </p:nvSpPr>
                  <p:spPr bwMode="auto">
                    <a:xfrm rot="661869" flipH="1">
                      <a:off x="2377" y="2448"/>
                      <a:ext cx="87" cy="706"/>
                    </a:xfrm>
                    <a:prstGeom prst="ellipse">
                      <a:avLst/>
                    </a:prstGeom>
                    <a:solidFill>
                      <a:srgbClr val="E07000"/>
                    </a:solidFill>
                    <a:ln w="6350">
                      <a:solidFill>
                        <a:srgbClr val="E07000"/>
                      </a:solidFill>
                      <a:round/>
                      <a:headEnd/>
                      <a:tailEnd/>
                    </a:ln>
                  </p:spPr>
                  <p:txBody>
                    <a:bodyPr tIns="20574" bIns="20574" anchor="ctr">
                      <a:spAutoFit/>
                    </a:bodyPr>
                    <a:lstStyle/>
                    <a:p>
                      <a:endParaRPr lang="zh-CN" altLang="en-US" sz="2100"/>
                    </a:p>
                  </p:txBody>
                </p:sp>
              </p:grpSp>
              <p:sp>
                <p:nvSpPr>
                  <p:cNvPr id="9297" name="Arc 59"/>
                  <p:cNvSpPr>
                    <a:spLocks/>
                  </p:cNvSpPr>
                  <p:nvPr/>
                </p:nvSpPr>
                <p:spPr bwMode="auto">
                  <a:xfrm rot="3134064" flipH="1">
                    <a:off x="1974" y="2529"/>
                    <a:ext cx="154" cy="449"/>
                  </a:xfrm>
                  <a:custGeom>
                    <a:avLst/>
                    <a:gdLst>
                      <a:gd name="T0" fmla="*/ 0 w 41351"/>
                      <a:gd name="T1" fmla="*/ 0 h 38402"/>
                      <a:gd name="T2" fmla="*/ 0 w 41351"/>
                      <a:gd name="T3" fmla="*/ 0 h 38402"/>
                      <a:gd name="T4" fmla="*/ 0 w 41351"/>
                      <a:gd name="T5" fmla="*/ 0 h 38402"/>
                      <a:gd name="T6" fmla="*/ 0 60000 65536"/>
                      <a:gd name="T7" fmla="*/ 0 60000 65536"/>
                      <a:gd name="T8" fmla="*/ 0 60000 65536"/>
                      <a:gd name="T9" fmla="*/ 0 w 41351"/>
                      <a:gd name="T10" fmla="*/ 0 h 38402"/>
                      <a:gd name="T11" fmla="*/ 41351 w 41351"/>
                      <a:gd name="T12" fmla="*/ 38402 h 38402"/>
                    </a:gdLst>
                    <a:ahLst/>
                    <a:cxnLst>
                      <a:cxn ang="T6">
                        <a:pos x="T0" y="T1"/>
                      </a:cxn>
                      <a:cxn ang="T7">
                        <a:pos x="T2" y="T3"/>
                      </a:cxn>
                      <a:cxn ang="T8">
                        <a:pos x="T4" y="T5"/>
                      </a:cxn>
                    </a:cxnLst>
                    <a:rect l="T9" t="T10" r="T11" b="T12"/>
                    <a:pathLst>
                      <a:path w="41351" h="38402" fill="none" extrusionOk="0">
                        <a:moveTo>
                          <a:pt x="0" y="12855"/>
                        </a:moveTo>
                        <a:cubicBezTo>
                          <a:pt x="3460" y="5039"/>
                          <a:pt x="11203" y="-1"/>
                          <a:pt x="19751" y="0"/>
                        </a:cubicBezTo>
                        <a:cubicBezTo>
                          <a:pt x="31680" y="0"/>
                          <a:pt x="41351" y="9670"/>
                          <a:pt x="41351" y="21600"/>
                        </a:cubicBezTo>
                        <a:cubicBezTo>
                          <a:pt x="41351" y="28125"/>
                          <a:pt x="38400" y="34301"/>
                          <a:pt x="33324" y="38401"/>
                        </a:cubicBezTo>
                      </a:path>
                      <a:path w="41351" h="38402" stroke="0" extrusionOk="0">
                        <a:moveTo>
                          <a:pt x="0" y="12855"/>
                        </a:moveTo>
                        <a:cubicBezTo>
                          <a:pt x="3460" y="5039"/>
                          <a:pt x="11203" y="-1"/>
                          <a:pt x="19751" y="0"/>
                        </a:cubicBezTo>
                        <a:cubicBezTo>
                          <a:pt x="31680" y="0"/>
                          <a:pt x="41351" y="9670"/>
                          <a:pt x="41351" y="21600"/>
                        </a:cubicBezTo>
                        <a:cubicBezTo>
                          <a:pt x="41351" y="28125"/>
                          <a:pt x="38400" y="34301"/>
                          <a:pt x="33324" y="38401"/>
                        </a:cubicBezTo>
                        <a:lnTo>
                          <a:pt x="19751" y="21600"/>
                        </a:lnTo>
                        <a:close/>
                      </a:path>
                    </a:pathLst>
                  </a:custGeom>
                  <a:noFill/>
                  <a:ln w="6350">
                    <a:solidFill>
                      <a:schemeClr val="tx1"/>
                    </a:solidFill>
                    <a:round/>
                    <a:headEnd/>
                    <a:tailEnd/>
                  </a:ln>
                </p:spPr>
                <p:txBody>
                  <a:bodyPr tIns="20574" bIns="20574" anchor="ctr">
                    <a:spAutoFit/>
                  </a:bodyPr>
                  <a:lstStyle/>
                  <a:p>
                    <a:endParaRPr lang="zh-CN" altLang="en-US" sz="2100"/>
                  </a:p>
                </p:txBody>
              </p:sp>
            </p:grpSp>
          </p:grpSp>
          <p:grpSp>
            <p:nvGrpSpPr>
              <p:cNvPr id="9237" name="Group 60"/>
              <p:cNvGrpSpPr>
                <a:grpSpLocks/>
              </p:cNvGrpSpPr>
              <p:nvPr/>
            </p:nvGrpSpPr>
            <p:grpSpPr bwMode="auto">
              <a:xfrm>
                <a:off x="1357" y="929"/>
                <a:ext cx="513" cy="661"/>
                <a:chOff x="1437" y="1096"/>
                <a:chExt cx="621" cy="800"/>
              </a:xfrm>
            </p:grpSpPr>
            <p:grpSp>
              <p:nvGrpSpPr>
                <p:cNvPr id="9278" name="Group 61"/>
                <p:cNvGrpSpPr>
                  <a:grpSpLocks/>
                </p:cNvGrpSpPr>
                <p:nvPr/>
              </p:nvGrpSpPr>
              <p:grpSpPr bwMode="auto">
                <a:xfrm>
                  <a:off x="1437" y="1096"/>
                  <a:ext cx="311" cy="800"/>
                  <a:chOff x="2073" y="2933"/>
                  <a:chExt cx="238" cy="611"/>
                </a:xfrm>
              </p:grpSpPr>
              <p:sp>
                <p:nvSpPr>
                  <p:cNvPr id="402494" name="Oval 62"/>
                  <p:cNvSpPr>
                    <a:spLocks noChangeArrowheads="1"/>
                  </p:cNvSpPr>
                  <p:nvPr/>
                </p:nvSpPr>
                <p:spPr bwMode="auto">
                  <a:xfrm>
                    <a:off x="2139" y="2933"/>
                    <a:ext cx="99" cy="101"/>
                  </a:xfrm>
                  <a:prstGeom prst="ellipse">
                    <a:avLst/>
                  </a:prstGeom>
                  <a:gradFill rotWithShape="0">
                    <a:gsLst>
                      <a:gs pos="0">
                        <a:srgbClr val="F95AB7">
                          <a:gamma/>
                          <a:tint val="52549"/>
                          <a:invGamma/>
                        </a:srgbClr>
                      </a:gs>
                      <a:gs pos="100000">
                        <a:srgbClr val="F95AB7"/>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495" name="Freeform 63"/>
                  <p:cNvSpPr>
                    <a:spLocks/>
                  </p:cNvSpPr>
                  <p:nvPr/>
                </p:nvSpPr>
                <p:spPr bwMode="auto">
                  <a:xfrm>
                    <a:off x="2073" y="3048"/>
                    <a:ext cx="238" cy="496"/>
                  </a:xfrm>
                  <a:custGeom>
                    <a:avLst/>
                    <a:gdLst/>
                    <a:ahLst/>
                    <a:cxnLst>
                      <a:cxn ang="0">
                        <a:pos x="186" y="0"/>
                      </a:cxn>
                      <a:cxn ang="0">
                        <a:pos x="195" y="3"/>
                      </a:cxn>
                      <a:cxn ang="0">
                        <a:pos x="204" y="4"/>
                      </a:cxn>
                      <a:cxn ang="0">
                        <a:pos x="212" y="9"/>
                      </a:cxn>
                      <a:cxn ang="0">
                        <a:pos x="224" y="13"/>
                      </a:cxn>
                      <a:cxn ang="0">
                        <a:pos x="230" y="24"/>
                      </a:cxn>
                      <a:cxn ang="0">
                        <a:pos x="237" y="34"/>
                      </a:cxn>
                      <a:cxn ang="0">
                        <a:pos x="237" y="226"/>
                      </a:cxn>
                      <a:cxn ang="0">
                        <a:pos x="234" y="232"/>
                      </a:cxn>
                      <a:cxn ang="0">
                        <a:pos x="230" y="239"/>
                      </a:cxn>
                      <a:cxn ang="0">
                        <a:pos x="221" y="242"/>
                      </a:cxn>
                      <a:cxn ang="0">
                        <a:pos x="212" y="244"/>
                      </a:cxn>
                      <a:cxn ang="0">
                        <a:pos x="204" y="242"/>
                      </a:cxn>
                      <a:cxn ang="0">
                        <a:pos x="200" y="235"/>
                      </a:cxn>
                      <a:cxn ang="0">
                        <a:pos x="195" y="230"/>
                      </a:cxn>
                      <a:cxn ang="0">
                        <a:pos x="195" y="84"/>
                      </a:cxn>
                      <a:cxn ang="0">
                        <a:pos x="182" y="471"/>
                      </a:cxn>
                      <a:cxn ang="0">
                        <a:pos x="177" y="483"/>
                      </a:cxn>
                      <a:cxn ang="0">
                        <a:pos x="170" y="491"/>
                      </a:cxn>
                      <a:cxn ang="0">
                        <a:pos x="161" y="495"/>
                      </a:cxn>
                      <a:cxn ang="0">
                        <a:pos x="152" y="495"/>
                      </a:cxn>
                      <a:cxn ang="0">
                        <a:pos x="140" y="492"/>
                      </a:cxn>
                      <a:cxn ang="0">
                        <a:pos x="132" y="486"/>
                      </a:cxn>
                      <a:cxn ang="0">
                        <a:pos x="128" y="479"/>
                      </a:cxn>
                      <a:cxn ang="0">
                        <a:pos x="126" y="470"/>
                      </a:cxn>
                      <a:cxn ang="0">
                        <a:pos x="111" y="470"/>
                      </a:cxn>
                      <a:cxn ang="0">
                        <a:pos x="107" y="479"/>
                      </a:cxn>
                      <a:cxn ang="0">
                        <a:pos x="101" y="491"/>
                      </a:cxn>
                      <a:cxn ang="0">
                        <a:pos x="89" y="495"/>
                      </a:cxn>
                      <a:cxn ang="0">
                        <a:pos x="77" y="495"/>
                      </a:cxn>
                      <a:cxn ang="0">
                        <a:pos x="69" y="491"/>
                      </a:cxn>
                      <a:cxn ang="0">
                        <a:pos x="60" y="486"/>
                      </a:cxn>
                      <a:cxn ang="0">
                        <a:pos x="56" y="477"/>
                      </a:cxn>
                      <a:cxn ang="0">
                        <a:pos x="56" y="84"/>
                      </a:cxn>
                      <a:cxn ang="0">
                        <a:pos x="42" y="227"/>
                      </a:cxn>
                      <a:cxn ang="0">
                        <a:pos x="38" y="235"/>
                      </a:cxn>
                      <a:cxn ang="0">
                        <a:pos x="33" y="239"/>
                      </a:cxn>
                      <a:cxn ang="0">
                        <a:pos x="26" y="244"/>
                      </a:cxn>
                      <a:cxn ang="0">
                        <a:pos x="17" y="244"/>
                      </a:cxn>
                      <a:cxn ang="0">
                        <a:pos x="9" y="239"/>
                      </a:cxn>
                      <a:cxn ang="0">
                        <a:pos x="5" y="238"/>
                      </a:cxn>
                      <a:cxn ang="0">
                        <a:pos x="0" y="230"/>
                      </a:cxn>
                      <a:cxn ang="0">
                        <a:pos x="0" y="39"/>
                      </a:cxn>
                      <a:cxn ang="0">
                        <a:pos x="5" y="25"/>
                      </a:cxn>
                      <a:cxn ang="0">
                        <a:pos x="14" y="13"/>
                      </a:cxn>
                      <a:cxn ang="0">
                        <a:pos x="30" y="7"/>
                      </a:cxn>
                      <a:cxn ang="0">
                        <a:pos x="44" y="3"/>
                      </a:cxn>
                    </a:cxnLst>
                    <a:rect l="0" t="0" r="r" b="b"/>
                    <a:pathLst>
                      <a:path w="238" h="496">
                        <a:moveTo>
                          <a:pt x="56" y="0"/>
                        </a:moveTo>
                        <a:lnTo>
                          <a:pt x="182" y="0"/>
                        </a:lnTo>
                        <a:lnTo>
                          <a:pt x="186" y="0"/>
                        </a:lnTo>
                        <a:lnTo>
                          <a:pt x="188" y="0"/>
                        </a:lnTo>
                        <a:lnTo>
                          <a:pt x="191" y="0"/>
                        </a:lnTo>
                        <a:lnTo>
                          <a:pt x="195" y="3"/>
                        </a:lnTo>
                        <a:lnTo>
                          <a:pt x="198" y="3"/>
                        </a:lnTo>
                        <a:lnTo>
                          <a:pt x="200" y="3"/>
                        </a:lnTo>
                        <a:lnTo>
                          <a:pt x="204" y="4"/>
                        </a:lnTo>
                        <a:lnTo>
                          <a:pt x="207" y="4"/>
                        </a:lnTo>
                        <a:lnTo>
                          <a:pt x="209" y="7"/>
                        </a:lnTo>
                        <a:lnTo>
                          <a:pt x="212" y="9"/>
                        </a:lnTo>
                        <a:lnTo>
                          <a:pt x="216" y="9"/>
                        </a:lnTo>
                        <a:lnTo>
                          <a:pt x="219" y="12"/>
                        </a:lnTo>
                        <a:lnTo>
                          <a:pt x="224" y="13"/>
                        </a:lnTo>
                        <a:lnTo>
                          <a:pt x="225" y="18"/>
                        </a:lnTo>
                        <a:lnTo>
                          <a:pt x="228" y="21"/>
                        </a:lnTo>
                        <a:lnTo>
                          <a:pt x="230" y="24"/>
                        </a:lnTo>
                        <a:lnTo>
                          <a:pt x="234" y="28"/>
                        </a:lnTo>
                        <a:lnTo>
                          <a:pt x="234" y="30"/>
                        </a:lnTo>
                        <a:lnTo>
                          <a:pt x="237" y="34"/>
                        </a:lnTo>
                        <a:lnTo>
                          <a:pt x="237" y="39"/>
                        </a:lnTo>
                        <a:lnTo>
                          <a:pt x="237" y="42"/>
                        </a:lnTo>
                        <a:lnTo>
                          <a:pt x="237" y="226"/>
                        </a:lnTo>
                        <a:lnTo>
                          <a:pt x="237" y="227"/>
                        </a:lnTo>
                        <a:lnTo>
                          <a:pt x="234" y="230"/>
                        </a:lnTo>
                        <a:lnTo>
                          <a:pt x="234" y="232"/>
                        </a:lnTo>
                        <a:lnTo>
                          <a:pt x="234" y="235"/>
                        </a:lnTo>
                        <a:lnTo>
                          <a:pt x="233" y="238"/>
                        </a:lnTo>
                        <a:lnTo>
                          <a:pt x="230" y="239"/>
                        </a:lnTo>
                        <a:lnTo>
                          <a:pt x="228" y="239"/>
                        </a:lnTo>
                        <a:lnTo>
                          <a:pt x="224" y="242"/>
                        </a:lnTo>
                        <a:lnTo>
                          <a:pt x="221" y="242"/>
                        </a:lnTo>
                        <a:lnTo>
                          <a:pt x="219" y="244"/>
                        </a:lnTo>
                        <a:lnTo>
                          <a:pt x="216" y="244"/>
                        </a:lnTo>
                        <a:lnTo>
                          <a:pt x="212" y="244"/>
                        </a:lnTo>
                        <a:lnTo>
                          <a:pt x="209" y="242"/>
                        </a:lnTo>
                        <a:lnTo>
                          <a:pt x="207" y="242"/>
                        </a:lnTo>
                        <a:lnTo>
                          <a:pt x="204" y="242"/>
                        </a:lnTo>
                        <a:lnTo>
                          <a:pt x="203" y="239"/>
                        </a:lnTo>
                        <a:lnTo>
                          <a:pt x="200" y="238"/>
                        </a:lnTo>
                        <a:lnTo>
                          <a:pt x="200" y="235"/>
                        </a:lnTo>
                        <a:lnTo>
                          <a:pt x="198" y="235"/>
                        </a:lnTo>
                        <a:lnTo>
                          <a:pt x="195" y="232"/>
                        </a:lnTo>
                        <a:lnTo>
                          <a:pt x="195" y="230"/>
                        </a:lnTo>
                        <a:lnTo>
                          <a:pt x="195" y="227"/>
                        </a:lnTo>
                        <a:lnTo>
                          <a:pt x="195" y="226"/>
                        </a:lnTo>
                        <a:lnTo>
                          <a:pt x="195" y="84"/>
                        </a:lnTo>
                        <a:lnTo>
                          <a:pt x="182" y="84"/>
                        </a:lnTo>
                        <a:lnTo>
                          <a:pt x="182" y="467"/>
                        </a:lnTo>
                        <a:lnTo>
                          <a:pt x="182" y="471"/>
                        </a:lnTo>
                        <a:lnTo>
                          <a:pt x="182" y="474"/>
                        </a:lnTo>
                        <a:lnTo>
                          <a:pt x="179" y="479"/>
                        </a:lnTo>
                        <a:lnTo>
                          <a:pt x="177" y="483"/>
                        </a:lnTo>
                        <a:lnTo>
                          <a:pt x="174" y="486"/>
                        </a:lnTo>
                        <a:lnTo>
                          <a:pt x="173" y="488"/>
                        </a:lnTo>
                        <a:lnTo>
                          <a:pt x="170" y="491"/>
                        </a:lnTo>
                        <a:lnTo>
                          <a:pt x="165" y="492"/>
                        </a:lnTo>
                        <a:lnTo>
                          <a:pt x="162" y="492"/>
                        </a:lnTo>
                        <a:lnTo>
                          <a:pt x="161" y="495"/>
                        </a:lnTo>
                        <a:lnTo>
                          <a:pt x="156" y="495"/>
                        </a:lnTo>
                        <a:lnTo>
                          <a:pt x="153" y="495"/>
                        </a:lnTo>
                        <a:lnTo>
                          <a:pt x="152" y="495"/>
                        </a:lnTo>
                        <a:lnTo>
                          <a:pt x="147" y="495"/>
                        </a:lnTo>
                        <a:lnTo>
                          <a:pt x="144" y="492"/>
                        </a:lnTo>
                        <a:lnTo>
                          <a:pt x="140" y="492"/>
                        </a:lnTo>
                        <a:lnTo>
                          <a:pt x="137" y="491"/>
                        </a:lnTo>
                        <a:lnTo>
                          <a:pt x="135" y="488"/>
                        </a:lnTo>
                        <a:lnTo>
                          <a:pt x="132" y="486"/>
                        </a:lnTo>
                        <a:lnTo>
                          <a:pt x="131" y="483"/>
                        </a:lnTo>
                        <a:lnTo>
                          <a:pt x="128" y="482"/>
                        </a:lnTo>
                        <a:lnTo>
                          <a:pt x="128" y="479"/>
                        </a:lnTo>
                        <a:lnTo>
                          <a:pt x="126" y="477"/>
                        </a:lnTo>
                        <a:lnTo>
                          <a:pt x="126" y="474"/>
                        </a:lnTo>
                        <a:lnTo>
                          <a:pt x="126" y="470"/>
                        </a:lnTo>
                        <a:lnTo>
                          <a:pt x="126" y="238"/>
                        </a:lnTo>
                        <a:lnTo>
                          <a:pt x="111" y="238"/>
                        </a:lnTo>
                        <a:lnTo>
                          <a:pt x="111" y="470"/>
                        </a:lnTo>
                        <a:lnTo>
                          <a:pt x="111" y="471"/>
                        </a:lnTo>
                        <a:lnTo>
                          <a:pt x="110" y="477"/>
                        </a:lnTo>
                        <a:lnTo>
                          <a:pt x="107" y="479"/>
                        </a:lnTo>
                        <a:lnTo>
                          <a:pt x="107" y="483"/>
                        </a:lnTo>
                        <a:lnTo>
                          <a:pt x="105" y="486"/>
                        </a:lnTo>
                        <a:lnTo>
                          <a:pt x="101" y="491"/>
                        </a:lnTo>
                        <a:lnTo>
                          <a:pt x="98" y="491"/>
                        </a:lnTo>
                        <a:lnTo>
                          <a:pt x="93" y="492"/>
                        </a:lnTo>
                        <a:lnTo>
                          <a:pt x="89" y="495"/>
                        </a:lnTo>
                        <a:lnTo>
                          <a:pt x="86" y="495"/>
                        </a:lnTo>
                        <a:lnTo>
                          <a:pt x="81" y="495"/>
                        </a:lnTo>
                        <a:lnTo>
                          <a:pt x="77" y="495"/>
                        </a:lnTo>
                        <a:lnTo>
                          <a:pt x="75" y="495"/>
                        </a:lnTo>
                        <a:lnTo>
                          <a:pt x="72" y="492"/>
                        </a:lnTo>
                        <a:lnTo>
                          <a:pt x="69" y="491"/>
                        </a:lnTo>
                        <a:lnTo>
                          <a:pt x="65" y="491"/>
                        </a:lnTo>
                        <a:lnTo>
                          <a:pt x="63" y="486"/>
                        </a:lnTo>
                        <a:lnTo>
                          <a:pt x="60" y="486"/>
                        </a:lnTo>
                        <a:lnTo>
                          <a:pt x="59" y="482"/>
                        </a:lnTo>
                        <a:lnTo>
                          <a:pt x="59" y="479"/>
                        </a:lnTo>
                        <a:lnTo>
                          <a:pt x="56" y="477"/>
                        </a:lnTo>
                        <a:lnTo>
                          <a:pt x="56" y="474"/>
                        </a:lnTo>
                        <a:lnTo>
                          <a:pt x="56" y="470"/>
                        </a:lnTo>
                        <a:lnTo>
                          <a:pt x="56" y="84"/>
                        </a:lnTo>
                        <a:lnTo>
                          <a:pt x="42" y="84"/>
                        </a:lnTo>
                        <a:lnTo>
                          <a:pt x="42" y="226"/>
                        </a:lnTo>
                        <a:lnTo>
                          <a:pt x="42" y="227"/>
                        </a:lnTo>
                        <a:lnTo>
                          <a:pt x="39" y="230"/>
                        </a:lnTo>
                        <a:lnTo>
                          <a:pt x="39" y="232"/>
                        </a:lnTo>
                        <a:lnTo>
                          <a:pt x="38" y="235"/>
                        </a:lnTo>
                        <a:lnTo>
                          <a:pt x="35" y="238"/>
                        </a:lnTo>
                        <a:lnTo>
                          <a:pt x="35" y="239"/>
                        </a:lnTo>
                        <a:lnTo>
                          <a:pt x="33" y="239"/>
                        </a:lnTo>
                        <a:lnTo>
                          <a:pt x="30" y="242"/>
                        </a:lnTo>
                        <a:lnTo>
                          <a:pt x="29" y="242"/>
                        </a:lnTo>
                        <a:lnTo>
                          <a:pt x="26" y="244"/>
                        </a:lnTo>
                        <a:lnTo>
                          <a:pt x="23" y="244"/>
                        </a:lnTo>
                        <a:lnTo>
                          <a:pt x="18" y="244"/>
                        </a:lnTo>
                        <a:lnTo>
                          <a:pt x="17" y="244"/>
                        </a:lnTo>
                        <a:lnTo>
                          <a:pt x="14" y="242"/>
                        </a:lnTo>
                        <a:lnTo>
                          <a:pt x="12" y="242"/>
                        </a:lnTo>
                        <a:lnTo>
                          <a:pt x="9" y="239"/>
                        </a:lnTo>
                        <a:lnTo>
                          <a:pt x="8" y="239"/>
                        </a:lnTo>
                        <a:lnTo>
                          <a:pt x="8" y="238"/>
                        </a:lnTo>
                        <a:lnTo>
                          <a:pt x="5" y="238"/>
                        </a:lnTo>
                        <a:lnTo>
                          <a:pt x="3" y="235"/>
                        </a:lnTo>
                        <a:lnTo>
                          <a:pt x="3" y="232"/>
                        </a:lnTo>
                        <a:lnTo>
                          <a:pt x="0" y="230"/>
                        </a:lnTo>
                        <a:lnTo>
                          <a:pt x="0" y="227"/>
                        </a:lnTo>
                        <a:lnTo>
                          <a:pt x="0" y="226"/>
                        </a:lnTo>
                        <a:lnTo>
                          <a:pt x="0" y="39"/>
                        </a:lnTo>
                        <a:lnTo>
                          <a:pt x="0" y="34"/>
                        </a:lnTo>
                        <a:lnTo>
                          <a:pt x="3" y="30"/>
                        </a:lnTo>
                        <a:lnTo>
                          <a:pt x="5" y="25"/>
                        </a:lnTo>
                        <a:lnTo>
                          <a:pt x="8" y="21"/>
                        </a:lnTo>
                        <a:lnTo>
                          <a:pt x="12" y="18"/>
                        </a:lnTo>
                        <a:lnTo>
                          <a:pt x="14" y="13"/>
                        </a:lnTo>
                        <a:lnTo>
                          <a:pt x="18" y="12"/>
                        </a:lnTo>
                        <a:lnTo>
                          <a:pt x="26" y="9"/>
                        </a:lnTo>
                        <a:lnTo>
                          <a:pt x="30" y="7"/>
                        </a:lnTo>
                        <a:lnTo>
                          <a:pt x="33" y="4"/>
                        </a:lnTo>
                        <a:lnTo>
                          <a:pt x="39" y="3"/>
                        </a:lnTo>
                        <a:lnTo>
                          <a:pt x="44" y="3"/>
                        </a:lnTo>
                        <a:lnTo>
                          <a:pt x="51" y="0"/>
                        </a:lnTo>
                        <a:lnTo>
                          <a:pt x="56" y="0"/>
                        </a:lnTo>
                      </a:path>
                    </a:pathLst>
                  </a:custGeom>
                  <a:gradFill rotWithShape="0">
                    <a:gsLst>
                      <a:gs pos="0">
                        <a:srgbClr val="F95AB7">
                          <a:gamma/>
                          <a:tint val="52549"/>
                          <a:invGamma/>
                        </a:srgbClr>
                      </a:gs>
                      <a:gs pos="100000">
                        <a:srgbClr val="F95AB7"/>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279" name="Group 64"/>
                <p:cNvGrpSpPr>
                  <a:grpSpLocks/>
                </p:cNvGrpSpPr>
                <p:nvPr/>
              </p:nvGrpSpPr>
              <p:grpSpPr bwMode="auto">
                <a:xfrm>
                  <a:off x="1470" y="1137"/>
                  <a:ext cx="588" cy="729"/>
                  <a:chOff x="1757" y="2448"/>
                  <a:chExt cx="712" cy="883"/>
                </a:xfrm>
              </p:grpSpPr>
              <p:grpSp>
                <p:nvGrpSpPr>
                  <p:cNvPr id="9280" name="Group 65"/>
                  <p:cNvGrpSpPr>
                    <a:grpSpLocks/>
                  </p:cNvGrpSpPr>
                  <p:nvPr/>
                </p:nvGrpSpPr>
                <p:grpSpPr bwMode="auto">
                  <a:xfrm>
                    <a:off x="1757" y="2765"/>
                    <a:ext cx="632" cy="566"/>
                    <a:chOff x="2069" y="2765"/>
                    <a:chExt cx="632" cy="566"/>
                  </a:xfrm>
                </p:grpSpPr>
                <p:sp>
                  <p:nvSpPr>
                    <p:cNvPr id="9287" name="Freeform 66"/>
                    <p:cNvSpPr>
                      <a:spLocks/>
                    </p:cNvSpPr>
                    <p:nvPr/>
                  </p:nvSpPr>
                  <p:spPr bwMode="auto">
                    <a:xfrm rot="2731444" flipH="1">
                      <a:off x="2227" y="2828"/>
                      <a:ext cx="254" cy="449"/>
                    </a:xfrm>
                    <a:custGeom>
                      <a:avLst/>
                      <a:gdLst>
                        <a:gd name="T0" fmla="*/ 531 w 531"/>
                        <a:gd name="T1" fmla="*/ 51 h 495"/>
                        <a:gd name="T2" fmla="*/ 426 w 531"/>
                        <a:gd name="T3" fmla="*/ 0 h 495"/>
                        <a:gd name="T4" fmla="*/ 318 w 531"/>
                        <a:gd name="T5" fmla="*/ 0 h 495"/>
                        <a:gd name="T6" fmla="*/ 210 w 531"/>
                        <a:gd name="T7" fmla="*/ 117 h 495"/>
                        <a:gd name="T8" fmla="*/ 228 w 531"/>
                        <a:gd name="T9" fmla="*/ 210 h 495"/>
                        <a:gd name="T10" fmla="*/ 0 w 531"/>
                        <a:gd name="T11" fmla="*/ 423 h 495"/>
                        <a:gd name="T12" fmla="*/ 0 w 531"/>
                        <a:gd name="T13" fmla="*/ 489 h 495"/>
                        <a:gd name="T14" fmla="*/ 30 w 531"/>
                        <a:gd name="T15" fmla="*/ 489 h 495"/>
                        <a:gd name="T16" fmla="*/ 84 w 531"/>
                        <a:gd name="T17" fmla="*/ 495 h 495"/>
                        <a:gd name="T18" fmla="*/ 135 w 531"/>
                        <a:gd name="T19" fmla="*/ 477 h 495"/>
                        <a:gd name="T20" fmla="*/ 138 w 531"/>
                        <a:gd name="T21" fmla="*/ 450 h 495"/>
                        <a:gd name="T22" fmla="*/ 123 w 531"/>
                        <a:gd name="T23" fmla="*/ 429 h 495"/>
                        <a:gd name="T24" fmla="*/ 198 w 531"/>
                        <a:gd name="T25" fmla="*/ 426 h 495"/>
                        <a:gd name="T26" fmla="*/ 228 w 531"/>
                        <a:gd name="T27" fmla="*/ 402 h 495"/>
                        <a:gd name="T28" fmla="*/ 213 w 531"/>
                        <a:gd name="T29" fmla="*/ 384 h 495"/>
                        <a:gd name="T30" fmla="*/ 207 w 531"/>
                        <a:gd name="T31" fmla="*/ 363 h 495"/>
                        <a:gd name="T32" fmla="*/ 282 w 531"/>
                        <a:gd name="T33" fmla="*/ 360 h 495"/>
                        <a:gd name="T34" fmla="*/ 303 w 531"/>
                        <a:gd name="T35" fmla="*/ 333 h 495"/>
                        <a:gd name="T36" fmla="*/ 270 w 531"/>
                        <a:gd name="T37" fmla="*/ 300 h 495"/>
                        <a:gd name="T38" fmla="*/ 312 w 531"/>
                        <a:gd name="T39" fmla="*/ 255 h 495"/>
                        <a:gd name="T40" fmla="*/ 426 w 531"/>
                        <a:gd name="T41" fmla="*/ 255 h 495"/>
                        <a:gd name="T42" fmla="*/ 525 w 531"/>
                        <a:gd name="T43" fmla="*/ 156 h 495"/>
                        <a:gd name="T44" fmla="*/ 531 w 531"/>
                        <a:gd name="T45" fmla="*/ 51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1"/>
                        <a:gd name="T70" fmla="*/ 0 h 495"/>
                        <a:gd name="T71" fmla="*/ 531 w 531"/>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1" h="495">
                          <a:moveTo>
                            <a:pt x="531" y="51"/>
                          </a:moveTo>
                          <a:lnTo>
                            <a:pt x="426" y="0"/>
                          </a:lnTo>
                          <a:lnTo>
                            <a:pt x="318" y="0"/>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1" y="51"/>
                          </a:lnTo>
                          <a:close/>
                        </a:path>
                      </a:pathLst>
                    </a:custGeom>
                    <a:solidFill>
                      <a:srgbClr val="C0C0C0"/>
                    </a:solidFill>
                    <a:ln w="6350">
                      <a:solidFill>
                        <a:schemeClr val="tx1"/>
                      </a:solidFill>
                      <a:round/>
                      <a:headEnd/>
                      <a:tailEnd/>
                    </a:ln>
                  </p:spPr>
                  <p:txBody>
                    <a:bodyPr wrap="none" tIns="20574" bIns="20574" anchor="ctr">
                      <a:spAutoFit/>
                    </a:bodyPr>
                    <a:lstStyle/>
                    <a:p>
                      <a:endParaRPr lang="zh-CN" altLang="en-US" sz="2100"/>
                    </a:p>
                  </p:txBody>
                </p:sp>
                <p:sp>
                  <p:nvSpPr>
                    <p:cNvPr id="9288" name="Freeform 67"/>
                    <p:cNvSpPr>
                      <a:spLocks/>
                    </p:cNvSpPr>
                    <p:nvPr/>
                  </p:nvSpPr>
                  <p:spPr bwMode="auto">
                    <a:xfrm>
                      <a:off x="2254" y="2810"/>
                      <a:ext cx="228" cy="502"/>
                    </a:xfrm>
                    <a:custGeom>
                      <a:avLst/>
                      <a:gdLst>
                        <a:gd name="T0" fmla="*/ 59 w 251"/>
                        <a:gd name="T1" fmla="*/ 0 h 681"/>
                        <a:gd name="T2" fmla="*/ 181 w 251"/>
                        <a:gd name="T3" fmla="*/ 35 h 681"/>
                        <a:gd name="T4" fmla="*/ 251 w 251"/>
                        <a:gd name="T5" fmla="*/ 110 h 681"/>
                        <a:gd name="T6" fmla="*/ 249 w 251"/>
                        <a:gd name="T7" fmla="*/ 271 h 681"/>
                        <a:gd name="T8" fmla="*/ 170 w 251"/>
                        <a:gd name="T9" fmla="*/ 323 h 681"/>
                        <a:gd name="T10" fmla="*/ 168 w 251"/>
                        <a:gd name="T11" fmla="*/ 645 h 681"/>
                        <a:gd name="T12" fmla="*/ 131 w 251"/>
                        <a:gd name="T13" fmla="*/ 681 h 681"/>
                        <a:gd name="T14" fmla="*/ 110 w 251"/>
                        <a:gd name="T15" fmla="*/ 660 h 681"/>
                        <a:gd name="T16" fmla="*/ 68 w 251"/>
                        <a:gd name="T17" fmla="*/ 626 h 681"/>
                        <a:gd name="T18" fmla="*/ 45 w 251"/>
                        <a:gd name="T19" fmla="*/ 577 h 681"/>
                        <a:gd name="T20" fmla="*/ 62 w 251"/>
                        <a:gd name="T21" fmla="*/ 555 h 681"/>
                        <a:gd name="T22" fmla="*/ 88 w 251"/>
                        <a:gd name="T23" fmla="*/ 551 h 681"/>
                        <a:gd name="T24" fmla="*/ 37 w 251"/>
                        <a:gd name="T25" fmla="*/ 496 h 681"/>
                        <a:gd name="T26" fmla="*/ 33 w 251"/>
                        <a:gd name="T27" fmla="*/ 458 h 681"/>
                        <a:gd name="T28" fmla="*/ 57 w 251"/>
                        <a:gd name="T29" fmla="*/ 456 h 681"/>
                        <a:gd name="T30" fmla="*/ 76 w 251"/>
                        <a:gd name="T31" fmla="*/ 445 h 681"/>
                        <a:gd name="T32" fmla="*/ 25 w 251"/>
                        <a:gd name="T33" fmla="*/ 390 h 681"/>
                        <a:gd name="T34" fmla="*/ 30 w 251"/>
                        <a:gd name="T35" fmla="*/ 356 h 681"/>
                        <a:gd name="T36" fmla="*/ 77 w 251"/>
                        <a:gd name="T37" fmla="*/ 356 h 681"/>
                        <a:gd name="T38" fmla="*/ 79 w 251"/>
                        <a:gd name="T39" fmla="*/ 295 h 681"/>
                        <a:gd name="T40" fmla="*/ 0 w 251"/>
                        <a:gd name="T41" fmla="*/ 213 h 681"/>
                        <a:gd name="T42" fmla="*/ 1 w 251"/>
                        <a:gd name="T43" fmla="*/ 73 h 681"/>
                        <a:gd name="T44" fmla="*/ 59 w 251"/>
                        <a:gd name="T45" fmla="*/ 0 h 6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1"/>
                        <a:gd name="T70" fmla="*/ 0 h 681"/>
                        <a:gd name="T71" fmla="*/ 251 w 251"/>
                        <a:gd name="T72" fmla="*/ 681 h 6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1" h="681">
                          <a:moveTo>
                            <a:pt x="59" y="0"/>
                          </a:moveTo>
                          <a:lnTo>
                            <a:pt x="181" y="35"/>
                          </a:lnTo>
                          <a:lnTo>
                            <a:pt x="251" y="110"/>
                          </a:lnTo>
                          <a:lnTo>
                            <a:pt x="249" y="271"/>
                          </a:lnTo>
                          <a:lnTo>
                            <a:pt x="170" y="323"/>
                          </a:lnTo>
                          <a:lnTo>
                            <a:pt x="168" y="645"/>
                          </a:lnTo>
                          <a:lnTo>
                            <a:pt x="131" y="681"/>
                          </a:lnTo>
                          <a:lnTo>
                            <a:pt x="110" y="660"/>
                          </a:lnTo>
                          <a:lnTo>
                            <a:pt x="68" y="626"/>
                          </a:lnTo>
                          <a:lnTo>
                            <a:pt x="45" y="577"/>
                          </a:lnTo>
                          <a:lnTo>
                            <a:pt x="62" y="555"/>
                          </a:lnTo>
                          <a:lnTo>
                            <a:pt x="88" y="551"/>
                          </a:lnTo>
                          <a:lnTo>
                            <a:pt x="37" y="496"/>
                          </a:lnTo>
                          <a:lnTo>
                            <a:pt x="33" y="458"/>
                          </a:lnTo>
                          <a:lnTo>
                            <a:pt x="57" y="456"/>
                          </a:lnTo>
                          <a:lnTo>
                            <a:pt x="76" y="445"/>
                          </a:lnTo>
                          <a:lnTo>
                            <a:pt x="25" y="390"/>
                          </a:lnTo>
                          <a:lnTo>
                            <a:pt x="30" y="356"/>
                          </a:lnTo>
                          <a:lnTo>
                            <a:pt x="77" y="356"/>
                          </a:lnTo>
                          <a:lnTo>
                            <a:pt x="79" y="295"/>
                          </a:lnTo>
                          <a:lnTo>
                            <a:pt x="0" y="213"/>
                          </a:lnTo>
                          <a:lnTo>
                            <a:pt x="1" y="73"/>
                          </a:lnTo>
                          <a:lnTo>
                            <a:pt x="59" y="0"/>
                          </a:lnTo>
                          <a:close/>
                        </a:path>
                      </a:pathLst>
                    </a:custGeom>
                    <a:solidFill>
                      <a:schemeClr val="bg1"/>
                    </a:solidFill>
                    <a:ln w="6350">
                      <a:solidFill>
                        <a:schemeClr val="tx1"/>
                      </a:solidFill>
                      <a:round/>
                      <a:headEnd/>
                      <a:tailEnd/>
                    </a:ln>
                  </p:spPr>
                  <p:txBody>
                    <a:bodyPr wrap="none" tIns="20574" bIns="20574" anchor="ctr">
                      <a:spAutoFit/>
                    </a:bodyPr>
                    <a:lstStyle/>
                    <a:p>
                      <a:endParaRPr lang="zh-CN" altLang="en-US" sz="2100"/>
                    </a:p>
                  </p:txBody>
                </p:sp>
                <p:sp>
                  <p:nvSpPr>
                    <p:cNvPr id="9289" name="Line 68"/>
                    <p:cNvSpPr>
                      <a:spLocks noChangeShapeType="1"/>
                    </p:cNvSpPr>
                    <p:nvPr/>
                  </p:nvSpPr>
                  <p:spPr bwMode="auto">
                    <a:xfrm rot="2731444" flipH="1" flipV="1">
                      <a:off x="2278" y="3100"/>
                      <a:ext cx="232" cy="230"/>
                    </a:xfrm>
                    <a:prstGeom prst="line">
                      <a:avLst/>
                    </a:prstGeom>
                    <a:noFill/>
                    <a:ln w="6350">
                      <a:solidFill>
                        <a:schemeClr val="tx1"/>
                      </a:solidFill>
                      <a:round/>
                      <a:headEnd/>
                      <a:tailEnd/>
                    </a:ln>
                  </p:spPr>
                  <p:txBody>
                    <a:bodyPr tIns="20574" bIns="20574" anchor="ctr">
                      <a:spAutoFit/>
                    </a:bodyPr>
                    <a:lstStyle/>
                    <a:p>
                      <a:endParaRPr lang="zh-CN" altLang="en-US" sz="2100"/>
                    </a:p>
                  </p:txBody>
                </p:sp>
                <p:sp>
                  <p:nvSpPr>
                    <p:cNvPr id="9290" name="Oval 69"/>
                    <p:cNvSpPr>
                      <a:spLocks noChangeArrowheads="1"/>
                    </p:cNvSpPr>
                    <p:nvPr/>
                  </p:nvSpPr>
                  <p:spPr bwMode="auto">
                    <a:xfrm rot="2731444" flipH="1">
                      <a:off x="2341" y="2493"/>
                      <a:ext cx="87" cy="632"/>
                    </a:xfrm>
                    <a:prstGeom prst="ellipse">
                      <a:avLst/>
                    </a:prstGeom>
                    <a:solidFill>
                      <a:schemeClr val="bg1"/>
                    </a:solidFill>
                    <a:ln w="6350">
                      <a:solidFill>
                        <a:schemeClr val="tx1"/>
                      </a:solidFill>
                      <a:round/>
                      <a:headEnd/>
                      <a:tailEnd/>
                    </a:ln>
                  </p:spPr>
                  <p:txBody>
                    <a:bodyPr tIns="20574" bIns="20574" anchor="ctr">
                      <a:spAutoFit/>
                    </a:bodyPr>
                    <a:lstStyle/>
                    <a:p>
                      <a:endParaRPr lang="zh-CN" altLang="en-US" sz="2100"/>
                    </a:p>
                  </p:txBody>
                </p:sp>
              </p:grpSp>
              <p:grpSp>
                <p:nvGrpSpPr>
                  <p:cNvPr id="9281" name="Group 70"/>
                  <p:cNvGrpSpPr>
                    <a:grpSpLocks/>
                  </p:cNvGrpSpPr>
                  <p:nvPr/>
                </p:nvGrpSpPr>
                <p:grpSpPr bwMode="auto">
                  <a:xfrm>
                    <a:off x="1958" y="2448"/>
                    <a:ext cx="511" cy="838"/>
                    <a:chOff x="2272" y="2448"/>
                    <a:chExt cx="511" cy="838"/>
                  </a:xfrm>
                </p:grpSpPr>
                <p:sp>
                  <p:nvSpPr>
                    <p:cNvPr id="9283" name="Freeform 71"/>
                    <p:cNvSpPr>
                      <a:spLocks/>
                    </p:cNvSpPr>
                    <p:nvPr/>
                  </p:nvSpPr>
                  <p:spPr bwMode="auto">
                    <a:xfrm>
                      <a:off x="2288" y="2784"/>
                      <a:ext cx="227" cy="502"/>
                    </a:xfrm>
                    <a:custGeom>
                      <a:avLst/>
                      <a:gdLst>
                        <a:gd name="T0" fmla="*/ 14 w 464"/>
                        <a:gd name="T1" fmla="*/ 20 h 552"/>
                        <a:gd name="T2" fmla="*/ 32 w 464"/>
                        <a:gd name="T3" fmla="*/ 0 h 552"/>
                        <a:gd name="T4" fmla="*/ 233 w 464"/>
                        <a:gd name="T5" fmla="*/ 11 h 552"/>
                        <a:gd name="T6" fmla="*/ 317 w 464"/>
                        <a:gd name="T7" fmla="*/ 147 h 552"/>
                        <a:gd name="T8" fmla="*/ 281 w 464"/>
                        <a:gd name="T9" fmla="*/ 234 h 552"/>
                        <a:gd name="T10" fmla="*/ 458 w 464"/>
                        <a:gd name="T11" fmla="*/ 458 h 552"/>
                        <a:gd name="T12" fmla="*/ 464 w 464"/>
                        <a:gd name="T13" fmla="*/ 487 h 552"/>
                        <a:gd name="T14" fmla="*/ 451 w 464"/>
                        <a:gd name="T15" fmla="*/ 552 h 552"/>
                        <a:gd name="T16" fmla="*/ 422 w 464"/>
                        <a:gd name="T17" fmla="*/ 546 h 552"/>
                        <a:gd name="T18" fmla="*/ 368 w 464"/>
                        <a:gd name="T19" fmla="*/ 542 h 552"/>
                        <a:gd name="T20" fmla="*/ 321 w 464"/>
                        <a:gd name="T21" fmla="*/ 514 h 552"/>
                        <a:gd name="T22" fmla="*/ 323 w 464"/>
                        <a:gd name="T23" fmla="*/ 487 h 552"/>
                        <a:gd name="T24" fmla="*/ 342 w 464"/>
                        <a:gd name="T25" fmla="*/ 470 h 552"/>
                        <a:gd name="T26" fmla="*/ 269 w 464"/>
                        <a:gd name="T27" fmla="*/ 452 h 552"/>
                        <a:gd name="T28" fmla="*/ 244 w 464"/>
                        <a:gd name="T29" fmla="*/ 423 h 552"/>
                        <a:gd name="T30" fmla="*/ 248 w 464"/>
                        <a:gd name="T31" fmla="*/ 402 h 552"/>
                        <a:gd name="T32" fmla="*/ 272 w 464"/>
                        <a:gd name="T33" fmla="*/ 389 h 552"/>
                        <a:gd name="T34" fmla="*/ 199 w 464"/>
                        <a:gd name="T35" fmla="*/ 371 h 552"/>
                        <a:gd name="T36" fmla="*/ 184 w 464"/>
                        <a:gd name="T37" fmla="*/ 341 h 552"/>
                        <a:gd name="T38" fmla="*/ 188 w 464"/>
                        <a:gd name="T39" fmla="*/ 316 h 552"/>
                        <a:gd name="T40" fmla="*/ 226 w 464"/>
                        <a:gd name="T41" fmla="*/ 312 h 552"/>
                        <a:gd name="T42" fmla="*/ 190 w 464"/>
                        <a:gd name="T43" fmla="*/ 263 h 552"/>
                        <a:gd name="T44" fmla="*/ 78 w 464"/>
                        <a:gd name="T45" fmla="*/ 241 h 552"/>
                        <a:gd name="T46" fmla="*/ 0 w 464"/>
                        <a:gd name="T47" fmla="*/ 125 h 552"/>
                        <a:gd name="T48" fmla="*/ 14 w 464"/>
                        <a:gd name="T49" fmla="*/ 20 h 5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4"/>
                        <a:gd name="T76" fmla="*/ 0 h 552"/>
                        <a:gd name="T77" fmla="*/ 464 w 464"/>
                        <a:gd name="T78" fmla="*/ 552 h 5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4" h="552">
                          <a:moveTo>
                            <a:pt x="14" y="20"/>
                          </a:moveTo>
                          <a:lnTo>
                            <a:pt x="32" y="0"/>
                          </a:lnTo>
                          <a:lnTo>
                            <a:pt x="233" y="11"/>
                          </a:lnTo>
                          <a:lnTo>
                            <a:pt x="317" y="147"/>
                          </a:lnTo>
                          <a:lnTo>
                            <a:pt x="281" y="234"/>
                          </a:lnTo>
                          <a:lnTo>
                            <a:pt x="458" y="458"/>
                          </a:lnTo>
                          <a:lnTo>
                            <a:pt x="464" y="487"/>
                          </a:lnTo>
                          <a:lnTo>
                            <a:pt x="451" y="552"/>
                          </a:lnTo>
                          <a:lnTo>
                            <a:pt x="422" y="546"/>
                          </a:lnTo>
                          <a:lnTo>
                            <a:pt x="368" y="542"/>
                          </a:lnTo>
                          <a:lnTo>
                            <a:pt x="321" y="514"/>
                          </a:lnTo>
                          <a:lnTo>
                            <a:pt x="323" y="487"/>
                          </a:lnTo>
                          <a:lnTo>
                            <a:pt x="342" y="470"/>
                          </a:lnTo>
                          <a:lnTo>
                            <a:pt x="269" y="452"/>
                          </a:lnTo>
                          <a:lnTo>
                            <a:pt x="244" y="423"/>
                          </a:lnTo>
                          <a:lnTo>
                            <a:pt x="248" y="402"/>
                          </a:lnTo>
                          <a:lnTo>
                            <a:pt x="272" y="389"/>
                          </a:lnTo>
                          <a:lnTo>
                            <a:pt x="199" y="371"/>
                          </a:lnTo>
                          <a:lnTo>
                            <a:pt x="184" y="341"/>
                          </a:lnTo>
                          <a:lnTo>
                            <a:pt x="188" y="316"/>
                          </a:lnTo>
                          <a:lnTo>
                            <a:pt x="226" y="312"/>
                          </a:lnTo>
                          <a:lnTo>
                            <a:pt x="190" y="263"/>
                          </a:lnTo>
                          <a:lnTo>
                            <a:pt x="78" y="241"/>
                          </a:lnTo>
                          <a:lnTo>
                            <a:pt x="0" y="125"/>
                          </a:lnTo>
                          <a:lnTo>
                            <a:pt x="14" y="20"/>
                          </a:lnTo>
                          <a:close/>
                        </a:path>
                      </a:pathLst>
                    </a:custGeom>
                    <a:solidFill>
                      <a:srgbClr val="E07000"/>
                    </a:solidFill>
                    <a:ln w="6350">
                      <a:noFill/>
                      <a:round/>
                      <a:headEnd/>
                      <a:tailEnd/>
                    </a:ln>
                  </p:spPr>
                  <p:txBody>
                    <a:bodyPr wrap="none" tIns="20574" bIns="20574" anchor="ctr">
                      <a:spAutoFit/>
                    </a:bodyPr>
                    <a:lstStyle/>
                    <a:p>
                      <a:endParaRPr lang="zh-CN" altLang="en-US" sz="2100"/>
                    </a:p>
                  </p:txBody>
                </p:sp>
                <p:sp>
                  <p:nvSpPr>
                    <p:cNvPr id="9284" name="Freeform 72"/>
                    <p:cNvSpPr>
                      <a:spLocks/>
                    </p:cNvSpPr>
                    <p:nvPr/>
                  </p:nvSpPr>
                  <p:spPr bwMode="auto">
                    <a:xfrm rot="661869" flipH="1">
                      <a:off x="2272" y="2751"/>
                      <a:ext cx="511" cy="495"/>
                    </a:xfrm>
                    <a:custGeom>
                      <a:avLst/>
                      <a:gdLst>
                        <a:gd name="T0" fmla="*/ 127 w 537"/>
                        <a:gd name="T1" fmla="*/ 63 h 495"/>
                        <a:gd name="T2" fmla="*/ 101 w 537"/>
                        <a:gd name="T3" fmla="*/ 0 h 495"/>
                        <a:gd name="T4" fmla="*/ 76 w 537"/>
                        <a:gd name="T5" fmla="*/ 3 h 495"/>
                        <a:gd name="T6" fmla="*/ 49 w 537"/>
                        <a:gd name="T7" fmla="*/ 117 h 495"/>
                        <a:gd name="T8" fmla="*/ 54 w 537"/>
                        <a:gd name="T9" fmla="*/ 210 h 495"/>
                        <a:gd name="T10" fmla="*/ 0 w 537"/>
                        <a:gd name="T11" fmla="*/ 423 h 495"/>
                        <a:gd name="T12" fmla="*/ 0 w 537"/>
                        <a:gd name="T13" fmla="*/ 489 h 495"/>
                        <a:gd name="T14" fmla="*/ 10 w 537"/>
                        <a:gd name="T15" fmla="*/ 489 h 495"/>
                        <a:gd name="T16" fmla="*/ 21 w 537"/>
                        <a:gd name="T17" fmla="*/ 495 h 495"/>
                        <a:gd name="T18" fmla="*/ 31 w 537"/>
                        <a:gd name="T19" fmla="*/ 477 h 495"/>
                        <a:gd name="T20" fmla="*/ 33 w 537"/>
                        <a:gd name="T21" fmla="*/ 450 h 495"/>
                        <a:gd name="T22" fmla="*/ 29 w 537"/>
                        <a:gd name="T23" fmla="*/ 429 h 495"/>
                        <a:gd name="T24" fmla="*/ 47 w 537"/>
                        <a:gd name="T25" fmla="*/ 426 h 495"/>
                        <a:gd name="T26" fmla="*/ 54 w 537"/>
                        <a:gd name="T27" fmla="*/ 402 h 495"/>
                        <a:gd name="T28" fmla="*/ 51 w 537"/>
                        <a:gd name="T29" fmla="*/ 384 h 495"/>
                        <a:gd name="T30" fmla="*/ 49 w 537"/>
                        <a:gd name="T31" fmla="*/ 363 h 495"/>
                        <a:gd name="T32" fmla="*/ 66 w 537"/>
                        <a:gd name="T33" fmla="*/ 360 h 495"/>
                        <a:gd name="T34" fmla="*/ 72 w 537"/>
                        <a:gd name="T35" fmla="*/ 333 h 495"/>
                        <a:gd name="T36" fmla="*/ 64 w 537"/>
                        <a:gd name="T37" fmla="*/ 300 h 495"/>
                        <a:gd name="T38" fmla="*/ 74 w 537"/>
                        <a:gd name="T39" fmla="*/ 255 h 495"/>
                        <a:gd name="T40" fmla="*/ 101 w 537"/>
                        <a:gd name="T41" fmla="*/ 255 h 495"/>
                        <a:gd name="T42" fmla="*/ 125 w 537"/>
                        <a:gd name="T43" fmla="*/ 156 h 495"/>
                        <a:gd name="T44" fmla="*/ 127 w 537"/>
                        <a:gd name="T45" fmla="*/ 63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7"/>
                        <a:gd name="T70" fmla="*/ 0 h 495"/>
                        <a:gd name="T71" fmla="*/ 537 w 537"/>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7" h="495">
                          <a:moveTo>
                            <a:pt x="537" y="63"/>
                          </a:moveTo>
                          <a:lnTo>
                            <a:pt x="426" y="0"/>
                          </a:lnTo>
                          <a:lnTo>
                            <a:pt x="324" y="3"/>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7" y="63"/>
                          </a:lnTo>
                          <a:close/>
                        </a:path>
                      </a:pathLst>
                    </a:custGeom>
                    <a:gradFill rotWithShape="0">
                      <a:gsLst>
                        <a:gs pos="0">
                          <a:srgbClr val="D9BF40"/>
                        </a:gs>
                        <a:gs pos="100000">
                          <a:srgbClr val="FFFF99"/>
                        </a:gs>
                      </a:gsLst>
                      <a:lin ang="18900000" scaled="1"/>
                    </a:gradFill>
                    <a:ln w="9525">
                      <a:solidFill>
                        <a:srgbClr val="E07000"/>
                      </a:solidFill>
                      <a:round/>
                      <a:headEnd/>
                      <a:tailEnd/>
                    </a:ln>
                  </p:spPr>
                  <p:txBody>
                    <a:bodyPr/>
                    <a:lstStyle/>
                    <a:p>
                      <a:endParaRPr lang="zh-CN" altLang="en-US" sz="2100"/>
                    </a:p>
                  </p:txBody>
                </p:sp>
                <p:sp>
                  <p:nvSpPr>
                    <p:cNvPr id="9285" name="Line 73"/>
                    <p:cNvSpPr>
                      <a:spLocks noChangeShapeType="1"/>
                    </p:cNvSpPr>
                    <p:nvPr/>
                  </p:nvSpPr>
                  <p:spPr bwMode="auto">
                    <a:xfrm rot="661869" flipH="1" flipV="1">
                      <a:off x="2528" y="3011"/>
                      <a:ext cx="231" cy="225"/>
                    </a:xfrm>
                    <a:prstGeom prst="line">
                      <a:avLst/>
                    </a:prstGeom>
                    <a:noFill/>
                    <a:ln w="12700">
                      <a:solidFill>
                        <a:srgbClr val="E07000"/>
                      </a:solidFill>
                      <a:round/>
                      <a:headEnd/>
                      <a:tailEnd/>
                    </a:ln>
                  </p:spPr>
                  <p:txBody>
                    <a:bodyPr tIns="20574" bIns="20574" anchor="ctr">
                      <a:spAutoFit/>
                    </a:bodyPr>
                    <a:lstStyle/>
                    <a:p>
                      <a:endParaRPr lang="zh-CN" altLang="en-US" sz="2100"/>
                    </a:p>
                  </p:txBody>
                </p:sp>
                <p:sp>
                  <p:nvSpPr>
                    <p:cNvPr id="9286" name="Oval 74"/>
                    <p:cNvSpPr>
                      <a:spLocks noChangeArrowheads="1"/>
                    </p:cNvSpPr>
                    <p:nvPr/>
                  </p:nvSpPr>
                  <p:spPr bwMode="auto">
                    <a:xfrm rot="661869" flipH="1">
                      <a:off x="2377" y="2448"/>
                      <a:ext cx="87" cy="706"/>
                    </a:xfrm>
                    <a:prstGeom prst="ellipse">
                      <a:avLst/>
                    </a:prstGeom>
                    <a:solidFill>
                      <a:srgbClr val="E07000"/>
                    </a:solidFill>
                    <a:ln w="6350">
                      <a:solidFill>
                        <a:srgbClr val="E07000"/>
                      </a:solidFill>
                      <a:round/>
                      <a:headEnd/>
                      <a:tailEnd/>
                    </a:ln>
                  </p:spPr>
                  <p:txBody>
                    <a:bodyPr tIns="20574" bIns="20574" anchor="ctr">
                      <a:spAutoFit/>
                    </a:bodyPr>
                    <a:lstStyle/>
                    <a:p>
                      <a:endParaRPr lang="zh-CN" altLang="en-US" sz="2100"/>
                    </a:p>
                  </p:txBody>
                </p:sp>
              </p:grpSp>
              <p:sp>
                <p:nvSpPr>
                  <p:cNvPr id="9282" name="Arc 75"/>
                  <p:cNvSpPr>
                    <a:spLocks/>
                  </p:cNvSpPr>
                  <p:nvPr/>
                </p:nvSpPr>
                <p:spPr bwMode="auto">
                  <a:xfrm rot="3134064" flipH="1">
                    <a:off x="1974" y="2528"/>
                    <a:ext cx="154" cy="449"/>
                  </a:xfrm>
                  <a:custGeom>
                    <a:avLst/>
                    <a:gdLst>
                      <a:gd name="T0" fmla="*/ 0 w 41351"/>
                      <a:gd name="T1" fmla="*/ 0 h 38402"/>
                      <a:gd name="T2" fmla="*/ 0 w 41351"/>
                      <a:gd name="T3" fmla="*/ 0 h 38402"/>
                      <a:gd name="T4" fmla="*/ 0 w 41351"/>
                      <a:gd name="T5" fmla="*/ 0 h 38402"/>
                      <a:gd name="T6" fmla="*/ 0 60000 65536"/>
                      <a:gd name="T7" fmla="*/ 0 60000 65536"/>
                      <a:gd name="T8" fmla="*/ 0 60000 65536"/>
                      <a:gd name="T9" fmla="*/ 0 w 41351"/>
                      <a:gd name="T10" fmla="*/ 0 h 38402"/>
                      <a:gd name="T11" fmla="*/ 41351 w 41351"/>
                      <a:gd name="T12" fmla="*/ 38402 h 38402"/>
                    </a:gdLst>
                    <a:ahLst/>
                    <a:cxnLst>
                      <a:cxn ang="T6">
                        <a:pos x="T0" y="T1"/>
                      </a:cxn>
                      <a:cxn ang="T7">
                        <a:pos x="T2" y="T3"/>
                      </a:cxn>
                      <a:cxn ang="T8">
                        <a:pos x="T4" y="T5"/>
                      </a:cxn>
                    </a:cxnLst>
                    <a:rect l="T9" t="T10" r="T11" b="T12"/>
                    <a:pathLst>
                      <a:path w="41351" h="38402" fill="none" extrusionOk="0">
                        <a:moveTo>
                          <a:pt x="0" y="12855"/>
                        </a:moveTo>
                        <a:cubicBezTo>
                          <a:pt x="3460" y="5039"/>
                          <a:pt x="11203" y="-1"/>
                          <a:pt x="19751" y="0"/>
                        </a:cubicBezTo>
                        <a:cubicBezTo>
                          <a:pt x="31680" y="0"/>
                          <a:pt x="41351" y="9670"/>
                          <a:pt x="41351" y="21600"/>
                        </a:cubicBezTo>
                        <a:cubicBezTo>
                          <a:pt x="41351" y="28125"/>
                          <a:pt x="38400" y="34301"/>
                          <a:pt x="33324" y="38401"/>
                        </a:cubicBezTo>
                      </a:path>
                      <a:path w="41351" h="38402" stroke="0" extrusionOk="0">
                        <a:moveTo>
                          <a:pt x="0" y="12855"/>
                        </a:moveTo>
                        <a:cubicBezTo>
                          <a:pt x="3460" y="5039"/>
                          <a:pt x="11203" y="-1"/>
                          <a:pt x="19751" y="0"/>
                        </a:cubicBezTo>
                        <a:cubicBezTo>
                          <a:pt x="31680" y="0"/>
                          <a:pt x="41351" y="9670"/>
                          <a:pt x="41351" y="21600"/>
                        </a:cubicBezTo>
                        <a:cubicBezTo>
                          <a:pt x="41351" y="28125"/>
                          <a:pt x="38400" y="34301"/>
                          <a:pt x="33324" y="38401"/>
                        </a:cubicBezTo>
                        <a:lnTo>
                          <a:pt x="19751" y="21600"/>
                        </a:lnTo>
                        <a:close/>
                      </a:path>
                    </a:pathLst>
                  </a:custGeom>
                  <a:noFill/>
                  <a:ln w="6350">
                    <a:solidFill>
                      <a:schemeClr val="tx1"/>
                    </a:solidFill>
                    <a:round/>
                    <a:headEnd/>
                    <a:tailEnd/>
                  </a:ln>
                </p:spPr>
                <p:txBody>
                  <a:bodyPr tIns="20574" bIns="20574" anchor="ctr">
                    <a:spAutoFit/>
                  </a:bodyPr>
                  <a:lstStyle/>
                  <a:p>
                    <a:endParaRPr lang="zh-CN" altLang="en-US" sz="2100"/>
                  </a:p>
                </p:txBody>
              </p:sp>
            </p:grpSp>
          </p:grpSp>
          <p:grpSp>
            <p:nvGrpSpPr>
              <p:cNvPr id="9238" name="Group 76"/>
              <p:cNvGrpSpPr>
                <a:grpSpLocks/>
              </p:cNvGrpSpPr>
              <p:nvPr/>
            </p:nvGrpSpPr>
            <p:grpSpPr bwMode="auto">
              <a:xfrm>
                <a:off x="1861" y="930"/>
                <a:ext cx="542" cy="662"/>
                <a:chOff x="2104" y="1096"/>
                <a:chExt cx="655" cy="801"/>
              </a:xfrm>
            </p:grpSpPr>
            <p:grpSp>
              <p:nvGrpSpPr>
                <p:cNvPr id="9263" name="Group 77"/>
                <p:cNvGrpSpPr>
                  <a:grpSpLocks/>
                </p:cNvGrpSpPr>
                <p:nvPr/>
              </p:nvGrpSpPr>
              <p:grpSpPr bwMode="auto">
                <a:xfrm>
                  <a:off x="2104" y="1096"/>
                  <a:ext cx="360" cy="801"/>
                  <a:chOff x="2326" y="3101"/>
                  <a:chExt cx="281" cy="626"/>
                </a:xfrm>
              </p:grpSpPr>
              <p:sp>
                <p:nvSpPr>
                  <p:cNvPr id="402510" name="Oval 78"/>
                  <p:cNvSpPr>
                    <a:spLocks noChangeArrowheads="1"/>
                  </p:cNvSpPr>
                  <p:nvPr/>
                </p:nvSpPr>
                <p:spPr bwMode="auto">
                  <a:xfrm>
                    <a:off x="2418" y="3101"/>
                    <a:ext cx="91" cy="102"/>
                  </a:xfrm>
                  <a:prstGeom prst="ellipse">
                    <a:avLst/>
                  </a:prstGeom>
                  <a:gradFill rotWithShape="0">
                    <a:gsLst>
                      <a:gs pos="0">
                        <a:srgbClr val="99CC00">
                          <a:gamma/>
                          <a:tint val="54902"/>
                          <a:invGamma/>
                        </a:srgbClr>
                      </a:gs>
                      <a:gs pos="100000">
                        <a:srgbClr val="99CC00"/>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511" name="Freeform 79"/>
                  <p:cNvSpPr>
                    <a:spLocks/>
                  </p:cNvSpPr>
                  <p:nvPr/>
                </p:nvSpPr>
                <p:spPr bwMode="auto">
                  <a:xfrm>
                    <a:off x="2326" y="3223"/>
                    <a:ext cx="281" cy="514"/>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9CC00">
                          <a:gamma/>
                          <a:tint val="54902"/>
                          <a:invGamma/>
                        </a:srgbClr>
                      </a:gs>
                      <a:gs pos="100000">
                        <a:srgbClr val="99CC00"/>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264" name="Group 80"/>
                <p:cNvGrpSpPr>
                  <a:grpSpLocks/>
                </p:cNvGrpSpPr>
                <p:nvPr/>
              </p:nvGrpSpPr>
              <p:grpSpPr bwMode="auto">
                <a:xfrm>
                  <a:off x="2171" y="1137"/>
                  <a:ext cx="588" cy="729"/>
                  <a:chOff x="1757" y="2448"/>
                  <a:chExt cx="712" cy="883"/>
                </a:xfrm>
              </p:grpSpPr>
              <p:grpSp>
                <p:nvGrpSpPr>
                  <p:cNvPr id="9265" name="Group 81"/>
                  <p:cNvGrpSpPr>
                    <a:grpSpLocks/>
                  </p:cNvGrpSpPr>
                  <p:nvPr/>
                </p:nvGrpSpPr>
                <p:grpSpPr bwMode="auto">
                  <a:xfrm>
                    <a:off x="1757" y="2764"/>
                    <a:ext cx="631" cy="567"/>
                    <a:chOff x="2069" y="2764"/>
                    <a:chExt cx="631" cy="567"/>
                  </a:xfrm>
                </p:grpSpPr>
                <p:sp>
                  <p:nvSpPr>
                    <p:cNvPr id="9272" name="Freeform 82"/>
                    <p:cNvSpPr>
                      <a:spLocks/>
                    </p:cNvSpPr>
                    <p:nvPr/>
                  </p:nvSpPr>
                  <p:spPr bwMode="auto">
                    <a:xfrm rot="2731444" flipH="1">
                      <a:off x="2227" y="2829"/>
                      <a:ext cx="254" cy="449"/>
                    </a:xfrm>
                    <a:custGeom>
                      <a:avLst/>
                      <a:gdLst>
                        <a:gd name="T0" fmla="*/ 531 w 531"/>
                        <a:gd name="T1" fmla="*/ 51 h 495"/>
                        <a:gd name="T2" fmla="*/ 426 w 531"/>
                        <a:gd name="T3" fmla="*/ 0 h 495"/>
                        <a:gd name="T4" fmla="*/ 318 w 531"/>
                        <a:gd name="T5" fmla="*/ 0 h 495"/>
                        <a:gd name="T6" fmla="*/ 210 w 531"/>
                        <a:gd name="T7" fmla="*/ 117 h 495"/>
                        <a:gd name="T8" fmla="*/ 228 w 531"/>
                        <a:gd name="T9" fmla="*/ 210 h 495"/>
                        <a:gd name="T10" fmla="*/ 0 w 531"/>
                        <a:gd name="T11" fmla="*/ 423 h 495"/>
                        <a:gd name="T12" fmla="*/ 0 w 531"/>
                        <a:gd name="T13" fmla="*/ 489 h 495"/>
                        <a:gd name="T14" fmla="*/ 30 w 531"/>
                        <a:gd name="T15" fmla="*/ 489 h 495"/>
                        <a:gd name="T16" fmla="*/ 84 w 531"/>
                        <a:gd name="T17" fmla="*/ 495 h 495"/>
                        <a:gd name="T18" fmla="*/ 135 w 531"/>
                        <a:gd name="T19" fmla="*/ 477 h 495"/>
                        <a:gd name="T20" fmla="*/ 138 w 531"/>
                        <a:gd name="T21" fmla="*/ 450 h 495"/>
                        <a:gd name="T22" fmla="*/ 123 w 531"/>
                        <a:gd name="T23" fmla="*/ 429 h 495"/>
                        <a:gd name="T24" fmla="*/ 198 w 531"/>
                        <a:gd name="T25" fmla="*/ 426 h 495"/>
                        <a:gd name="T26" fmla="*/ 228 w 531"/>
                        <a:gd name="T27" fmla="*/ 402 h 495"/>
                        <a:gd name="T28" fmla="*/ 213 w 531"/>
                        <a:gd name="T29" fmla="*/ 384 h 495"/>
                        <a:gd name="T30" fmla="*/ 207 w 531"/>
                        <a:gd name="T31" fmla="*/ 363 h 495"/>
                        <a:gd name="T32" fmla="*/ 282 w 531"/>
                        <a:gd name="T33" fmla="*/ 360 h 495"/>
                        <a:gd name="T34" fmla="*/ 303 w 531"/>
                        <a:gd name="T35" fmla="*/ 333 h 495"/>
                        <a:gd name="T36" fmla="*/ 270 w 531"/>
                        <a:gd name="T37" fmla="*/ 300 h 495"/>
                        <a:gd name="T38" fmla="*/ 312 w 531"/>
                        <a:gd name="T39" fmla="*/ 255 h 495"/>
                        <a:gd name="T40" fmla="*/ 426 w 531"/>
                        <a:gd name="T41" fmla="*/ 255 h 495"/>
                        <a:gd name="T42" fmla="*/ 525 w 531"/>
                        <a:gd name="T43" fmla="*/ 156 h 495"/>
                        <a:gd name="T44" fmla="*/ 531 w 531"/>
                        <a:gd name="T45" fmla="*/ 51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1"/>
                        <a:gd name="T70" fmla="*/ 0 h 495"/>
                        <a:gd name="T71" fmla="*/ 531 w 531"/>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1" h="495">
                          <a:moveTo>
                            <a:pt x="531" y="51"/>
                          </a:moveTo>
                          <a:lnTo>
                            <a:pt x="426" y="0"/>
                          </a:lnTo>
                          <a:lnTo>
                            <a:pt x="318" y="0"/>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1" y="51"/>
                          </a:lnTo>
                          <a:close/>
                        </a:path>
                      </a:pathLst>
                    </a:custGeom>
                    <a:solidFill>
                      <a:srgbClr val="C0C0C0"/>
                    </a:solidFill>
                    <a:ln w="6350">
                      <a:solidFill>
                        <a:schemeClr val="tx1"/>
                      </a:solidFill>
                      <a:round/>
                      <a:headEnd/>
                      <a:tailEnd/>
                    </a:ln>
                  </p:spPr>
                  <p:txBody>
                    <a:bodyPr wrap="none" tIns="20574" bIns="20574" anchor="ctr">
                      <a:spAutoFit/>
                    </a:bodyPr>
                    <a:lstStyle/>
                    <a:p>
                      <a:endParaRPr lang="zh-CN" altLang="en-US" sz="2100"/>
                    </a:p>
                  </p:txBody>
                </p:sp>
                <p:sp>
                  <p:nvSpPr>
                    <p:cNvPr id="9273" name="Freeform 83"/>
                    <p:cNvSpPr>
                      <a:spLocks/>
                    </p:cNvSpPr>
                    <p:nvPr/>
                  </p:nvSpPr>
                  <p:spPr bwMode="auto">
                    <a:xfrm>
                      <a:off x="2254" y="2810"/>
                      <a:ext cx="227" cy="502"/>
                    </a:xfrm>
                    <a:custGeom>
                      <a:avLst/>
                      <a:gdLst>
                        <a:gd name="T0" fmla="*/ 59 w 251"/>
                        <a:gd name="T1" fmla="*/ 0 h 681"/>
                        <a:gd name="T2" fmla="*/ 181 w 251"/>
                        <a:gd name="T3" fmla="*/ 35 h 681"/>
                        <a:gd name="T4" fmla="*/ 251 w 251"/>
                        <a:gd name="T5" fmla="*/ 110 h 681"/>
                        <a:gd name="T6" fmla="*/ 249 w 251"/>
                        <a:gd name="T7" fmla="*/ 271 h 681"/>
                        <a:gd name="T8" fmla="*/ 170 w 251"/>
                        <a:gd name="T9" fmla="*/ 323 h 681"/>
                        <a:gd name="T10" fmla="*/ 168 w 251"/>
                        <a:gd name="T11" fmla="*/ 645 h 681"/>
                        <a:gd name="T12" fmla="*/ 131 w 251"/>
                        <a:gd name="T13" fmla="*/ 681 h 681"/>
                        <a:gd name="T14" fmla="*/ 110 w 251"/>
                        <a:gd name="T15" fmla="*/ 660 h 681"/>
                        <a:gd name="T16" fmla="*/ 68 w 251"/>
                        <a:gd name="T17" fmla="*/ 626 h 681"/>
                        <a:gd name="T18" fmla="*/ 45 w 251"/>
                        <a:gd name="T19" fmla="*/ 577 h 681"/>
                        <a:gd name="T20" fmla="*/ 62 w 251"/>
                        <a:gd name="T21" fmla="*/ 555 h 681"/>
                        <a:gd name="T22" fmla="*/ 88 w 251"/>
                        <a:gd name="T23" fmla="*/ 551 h 681"/>
                        <a:gd name="T24" fmla="*/ 37 w 251"/>
                        <a:gd name="T25" fmla="*/ 496 h 681"/>
                        <a:gd name="T26" fmla="*/ 33 w 251"/>
                        <a:gd name="T27" fmla="*/ 458 h 681"/>
                        <a:gd name="T28" fmla="*/ 57 w 251"/>
                        <a:gd name="T29" fmla="*/ 456 h 681"/>
                        <a:gd name="T30" fmla="*/ 76 w 251"/>
                        <a:gd name="T31" fmla="*/ 445 h 681"/>
                        <a:gd name="T32" fmla="*/ 25 w 251"/>
                        <a:gd name="T33" fmla="*/ 390 h 681"/>
                        <a:gd name="T34" fmla="*/ 30 w 251"/>
                        <a:gd name="T35" fmla="*/ 356 h 681"/>
                        <a:gd name="T36" fmla="*/ 77 w 251"/>
                        <a:gd name="T37" fmla="*/ 356 h 681"/>
                        <a:gd name="T38" fmla="*/ 79 w 251"/>
                        <a:gd name="T39" fmla="*/ 295 h 681"/>
                        <a:gd name="T40" fmla="*/ 0 w 251"/>
                        <a:gd name="T41" fmla="*/ 213 h 681"/>
                        <a:gd name="T42" fmla="*/ 1 w 251"/>
                        <a:gd name="T43" fmla="*/ 73 h 681"/>
                        <a:gd name="T44" fmla="*/ 59 w 251"/>
                        <a:gd name="T45" fmla="*/ 0 h 6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1"/>
                        <a:gd name="T70" fmla="*/ 0 h 681"/>
                        <a:gd name="T71" fmla="*/ 251 w 251"/>
                        <a:gd name="T72" fmla="*/ 681 h 6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1" h="681">
                          <a:moveTo>
                            <a:pt x="59" y="0"/>
                          </a:moveTo>
                          <a:lnTo>
                            <a:pt x="181" y="35"/>
                          </a:lnTo>
                          <a:lnTo>
                            <a:pt x="251" y="110"/>
                          </a:lnTo>
                          <a:lnTo>
                            <a:pt x="249" y="271"/>
                          </a:lnTo>
                          <a:lnTo>
                            <a:pt x="170" y="323"/>
                          </a:lnTo>
                          <a:lnTo>
                            <a:pt x="168" y="645"/>
                          </a:lnTo>
                          <a:lnTo>
                            <a:pt x="131" y="681"/>
                          </a:lnTo>
                          <a:lnTo>
                            <a:pt x="110" y="660"/>
                          </a:lnTo>
                          <a:lnTo>
                            <a:pt x="68" y="626"/>
                          </a:lnTo>
                          <a:lnTo>
                            <a:pt x="45" y="577"/>
                          </a:lnTo>
                          <a:lnTo>
                            <a:pt x="62" y="555"/>
                          </a:lnTo>
                          <a:lnTo>
                            <a:pt x="88" y="551"/>
                          </a:lnTo>
                          <a:lnTo>
                            <a:pt x="37" y="496"/>
                          </a:lnTo>
                          <a:lnTo>
                            <a:pt x="33" y="458"/>
                          </a:lnTo>
                          <a:lnTo>
                            <a:pt x="57" y="456"/>
                          </a:lnTo>
                          <a:lnTo>
                            <a:pt x="76" y="445"/>
                          </a:lnTo>
                          <a:lnTo>
                            <a:pt x="25" y="390"/>
                          </a:lnTo>
                          <a:lnTo>
                            <a:pt x="30" y="356"/>
                          </a:lnTo>
                          <a:lnTo>
                            <a:pt x="77" y="356"/>
                          </a:lnTo>
                          <a:lnTo>
                            <a:pt x="79" y="295"/>
                          </a:lnTo>
                          <a:lnTo>
                            <a:pt x="0" y="213"/>
                          </a:lnTo>
                          <a:lnTo>
                            <a:pt x="1" y="73"/>
                          </a:lnTo>
                          <a:lnTo>
                            <a:pt x="59" y="0"/>
                          </a:lnTo>
                          <a:close/>
                        </a:path>
                      </a:pathLst>
                    </a:custGeom>
                    <a:solidFill>
                      <a:schemeClr val="bg1"/>
                    </a:solidFill>
                    <a:ln w="6350">
                      <a:solidFill>
                        <a:schemeClr val="tx1"/>
                      </a:solidFill>
                      <a:round/>
                      <a:headEnd/>
                      <a:tailEnd/>
                    </a:ln>
                  </p:spPr>
                  <p:txBody>
                    <a:bodyPr wrap="none" tIns="20574" bIns="20574" anchor="ctr">
                      <a:spAutoFit/>
                    </a:bodyPr>
                    <a:lstStyle/>
                    <a:p>
                      <a:endParaRPr lang="zh-CN" altLang="en-US" sz="2100"/>
                    </a:p>
                  </p:txBody>
                </p:sp>
                <p:sp>
                  <p:nvSpPr>
                    <p:cNvPr id="9274" name="Line 84"/>
                    <p:cNvSpPr>
                      <a:spLocks noChangeShapeType="1"/>
                    </p:cNvSpPr>
                    <p:nvPr/>
                  </p:nvSpPr>
                  <p:spPr bwMode="auto">
                    <a:xfrm rot="2731444" flipH="1" flipV="1">
                      <a:off x="2278" y="3100"/>
                      <a:ext cx="232" cy="230"/>
                    </a:xfrm>
                    <a:prstGeom prst="line">
                      <a:avLst/>
                    </a:prstGeom>
                    <a:noFill/>
                    <a:ln w="6350">
                      <a:solidFill>
                        <a:schemeClr val="tx1"/>
                      </a:solidFill>
                      <a:round/>
                      <a:headEnd/>
                      <a:tailEnd/>
                    </a:ln>
                  </p:spPr>
                  <p:txBody>
                    <a:bodyPr tIns="20574" bIns="20574" anchor="ctr">
                      <a:spAutoFit/>
                    </a:bodyPr>
                    <a:lstStyle/>
                    <a:p>
                      <a:endParaRPr lang="zh-CN" altLang="en-US" sz="2100"/>
                    </a:p>
                  </p:txBody>
                </p:sp>
                <p:sp>
                  <p:nvSpPr>
                    <p:cNvPr id="9275" name="Oval 85"/>
                    <p:cNvSpPr>
                      <a:spLocks noChangeArrowheads="1"/>
                    </p:cNvSpPr>
                    <p:nvPr/>
                  </p:nvSpPr>
                  <p:spPr bwMode="auto">
                    <a:xfrm rot="2731444" flipH="1">
                      <a:off x="2341" y="2492"/>
                      <a:ext cx="87" cy="631"/>
                    </a:xfrm>
                    <a:prstGeom prst="ellipse">
                      <a:avLst/>
                    </a:prstGeom>
                    <a:solidFill>
                      <a:schemeClr val="bg1"/>
                    </a:solidFill>
                    <a:ln w="6350">
                      <a:solidFill>
                        <a:schemeClr val="tx1"/>
                      </a:solidFill>
                      <a:round/>
                      <a:headEnd/>
                      <a:tailEnd/>
                    </a:ln>
                  </p:spPr>
                  <p:txBody>
                    <a:bodyPr tIns="20574" bIns="20574" anchor="ctr">
                      <a:spAutoFit/>
                    </a:bodyPr>
                    <a:lstStyle/>
                    <a:p>
                      <a:endParaRPr lang="zh-CN" altLang="en-US" sz="2100"/>
                    </a:p>
                  </p:txBody>
                </p:sp>
              </p:grpSp>
              <p:grpSp>
                <p:nvGrpSpPr>
                  <p:cNvPr id="9266" name="Group 86"/>
                  <p:cNvGrpSpPr>
                    <a:grpSpLocks/>
                  </p:cNvGrpSpPr>
                  <p:nvPr/>
                </p:nvGrpSpPr>
                <p:grpSpPr bwMode="auto">
                  <a:xfrm>
                    <a:off x="1958" y="2448"/>
                    <a:ext cx="511" cy="838"/>
                    <a:chOff x="2272" y="2448"/>
                    <a:chExt cx="511" cy="838"/>
                  </a:xfrm>
                </p:grpSpPr>
                <p:sp>
                  <p:nvSpPr>
                    <p:cNvPr id="9268" name="Freeform 87"/>
                    <p:cNvSpPr>
                      <a:spLocks/>
                    </p:cNvSpPr>
                    <p:nvPr/>
                  </p:nvSpPr>
                  <p:spPr bwMode="auto">
                    <a:xfrm>
                      <a:off x="2288" y="2784"/>
                      <a:ext cx="227" cy="502"/>
                    </a:xfrm>
                    <a:custGeom>
                      <a:avLst/>
                      <a:gdLst>
                        <a:gd name="T0" fmla="*/ 14 w 464"/>
                        <a:gd name="T1" fmla="*/ 20 h 552"/>
                        <a:gd name="T2" fmla="*/ 32 w 464"/>
                        <a:gd name="T3" fmla="*/ 0 h 552"/>
                        <a:gd name="T4" fmla="*/ 233 w 464"/>
                        <a:gd name="T5" fmla="*/ 11 h 552"/>
                        <a:gd name="T6" fmla="*/ 317 w 464"/>
                        <a:gd name="T7" fmla="*/ 147 h 552"/>
                        <a:gd name="T8" fmla="*/ 281 w 464"/>
                        <a:gd name="T9" fmla="*/ 234 h 552"/>
                        <a:gd name="T10" fmla="*/ 458 w 464"/>
                        <a:gd name="T11" fmla="*/ 458 h 552"/>
                        <a:gd name="T12" fmla="*/ 464 w 464"/>
                        <a:gd name="T13" fmla="*/ 487 h 552"/>
                        <a:gd name="T14" fmla="*/ 451 w 464"/>
                        <a:gd name="T15" fmla="*/ 552 h 552"/>
                        <a:gd name="T16" fmla="*/ 422 w 464"/>
                        <a:gd name="T17" fmla="*/ 546 h 552"/>
                        <a:gd name="T18" fmla="*/ 368 w 464"/>
                        <a:gd name="T19" fmla="*/ 542 h 552"/>
                        <a:gd name="T20" fmla="*/ 321 w 464"/>
                        <a:gd name="T21" fmla="*/ 514 h 552"/>
                        <a:gd name="T22" fmla="*/ 323 w 464"/>
                        <a:gd name="T23" fmla="*/ 487 h 552"/>
                        <a:gd name="T24" fmla="*/ 342 w 464"/>
                        <a:gd name="T25" fmla="*/ 470 h 552"/>
                        <a:gd name="T26" fmla="*/ 269 w 464"/>
                        <a:gd name="T27" fmla="*/ 452 h 552"/>
                        <a:gd name="T28" fmla="*/ 244 w 464"/>
                        <a:gd name="T29" fmla="*/ 423 h 552"/>
                        <a:gd name="T30" fmla="*/ 248 w 464"/>
                        <a:gd name="T31" fmla="*/ 402 h 552"/>
                        <a:gd name="T32" fmla="*/ 272 w 464"/>
                        <a:gd name="T33" fmla="*/ 389 h 552"/>
                        <a:gd name="T34" fmla="*/ 199 w 464"/>
                        <a:gd name="T35" fmla="*/ 371 h 552"/>
                        <a:gd name="T36" fmla="*/ 184 w 464"/>
                        <a:gd name="T37" fmla="*/ 341 h 552"/>
                        <a:gd name="T38" fmla="*/ 188 w 464"/>
                        <a:gd name="T39" fmla="*/ 316 h 552"/>
                        <a:gd name="T40" fmla="*/ 226 w 464"/>
                        <a:gd name="T41" fmla="*/ 312 h 552"/>
                        <a:gd name="T42" fmla="*/ 190 w 464"/>
                        <a:gd name="T43" fmla="*/ 263 h 552"/>
                        <a:gd name="T44" fmla="*/ 78 w 464"/>
                        <a:gd name="T45" fmla="*/ 241 h 552"/>
                        <a:gd name="T46" fmla="*/ 0 w 464"/>
                        <a:gd name="T47" fmla="*/ 125 h 552"/>
                        <a:gd name="T48" fmla="*/ 14 w 464"/>
                        <a:gd name="T49" fmla="*/ 20 h 5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4"/>
                        <a:gd name="T76" fmla="*/ 0 h 552"/>
                        <a:gd name="T77" fmla="*/ 464 w 464"/>
                        <a:gd name="T78" fmla="*/ 552 h 5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4" h="552">
                          <a:moveTo>
                            <a:pt x="14" y="20"/>
                          </a:moveTo>
                          <a:lnTo>
                            <a:pt x="32" y="0"/>
                          </a:lnTo>
                          <a:lnTo>
                            <a:pt x="233" y="11"/>
                          </a:lnTo>
                          <a:lnTo>
                            <a:pt x="317" y="147"/>
                          </a:lnTo>
                          <a:lnTo>
                            <a:pt x="281" y="234"/>
                          </a:lnTo>
                          <a:lnTo>
                            <a:pt x="458" y="458"/>
                          </a:lnTo>
                          <a:lnTo>
                            <a:pt x="464" y="487"/>
                          </a:lnTo>
                          <a:lnTo>
                            <a:pt x="451" y="552"/>
                          </a:lnTo>
                          <a:lnTo>
                            <a:pt x="422" y="546"/>
                          </a:lnTo>
                          <a:lnTo>
                            <a:pt x="368" y="542"/>
                          </a:lnTo>
                          <a:lnTo>
                            <a:pt x="321" y="514"/>
                          </a:lnTo>
                          <a:lnTo>
                            <a:pt x="323" y="487"/>
                          </a:lnTo>
                          <a:lnTo>
                            <a:pt x="342" y="470"/>
                          </a:lnTo>
                          <a:lnTo>
                            <a:pt x="269" y="452"/>
                          </a:lnTo>
                          <a:lnTo>
                            <a:pt x="244" y="423"/>
                          </a:lnTo>
                          <a:lnTo>
                            <a:pt x="248" y="402"/>
                          </a:lnTo>
                          <a:lnTo>
                            <a:pt x="272" y="389"/>
                          </a:lnTo>
                          <a:lnTo>
                            <a:pt x="199" y="371"/>
                          </a:lnTo>
                          <a:lnTo>
                            <a:pt x="184" y="341"/>
                          </a:lnTo>
                          <a:lnTo>
                            <a:pt x="188" y="316"/>
                          </a:lnTo>
                          <a:lnTo>
                            <a:pt x="226" y="312"/>
                          </a:lnTo>
                          <a:lnTo>
                            <a:pt x="190" y="263"/>
                          </a:lnTo>
                          <a:lnTo>
                            <a:pt x="78" y="241"/>
                          </a:lnTo>
                          <a:lnTo>
                            <a:pt x="0" y="125"/>
                          </a:lnTo>
                          <a:lnTo>
                            <a:pt x="14" y="20"/>
                          </a:lnTo>
                          <a:close/>
                        </a:path>
                      </a:pathLst>
                    </a:custGeom>
                    <a:solidFill>
                      <a:srgbClr val="E07000"/>
                    </a:solidFill>
                    <a:ln w="6350">
                      <a:noFill/>
                      <a:round/>
                      <a:headEnd/>
                      <a:tailEnd/>
                    </a:ln>
                  </p:spPr>
                  <p:txBody>
                    <a:bodyPr wrap="none" tIns="20574" bIns="20574" anchor="ctr">
                      <a:spAutoFit/>
                    </a:bodyPr>
                    <a:lstStyle/>
                    <a:p>
                      <a:endParaRPr lang="zh-CN" altLang="en-US" sz="2100"/>
                    </a:p>
                  </p:txBody>
                </p:sp>
                <p:sp>
                  <p:nvSpPr>
                    <p:cNvPr id="9269" name="Freeform 88"/>
                    <p:cNvSpPr>
                      <a:spLocks/>
                    </p:cNvSpPr>
                    <p:nvPr/>
                  </p:nvSpPr>
                  <p:spPr bwMode="auto">
                    <a:xfrm rot="661869" flipH="1">
                      <a:off x="2272" y="2751"/>
                      <a:ext cx="511" cy="495"/>
                    </a:xfrm>
                    <a:custGeom>
                      <a:avLst/>
                      <a:gdLst>
                        <a:gd name="T0" fmla="*/ 127 w 537"/>
                        <a:gd name="T1" fmla="*/ 63 h 495"/>
                        <a:gd name="T2" fmla="*/ 101 w 537"/>
                        <a:gd name="T3" fmla="*/ 0 h 495"/>
                        <a:gd name="T4" fmla="*/ 76 w 537"/>
                        <a:gd name="T5" fmla="*/ 3 h 495"/>
                        <a:gd name="T6" fmla="*/ 49 w 537"/>
                        <a:gd name="T7" fmla="*/ 117 h 495"/>
                        <a:gd name="T8" fmla="*/ 54 w 537"/>
                        <a:gd name="T9" fmla="*/ 210 h 495"/>
                        <a:gd name="T10" fmla="*/ 0 w 537"/>
                        <a:gd name="T11" fmla="*/ 423 h 495"/>
                        <a:gd name="T12" fmla="*/ 0 w 537"/>
                        <a:gd name="T13" fmla="*/ 489 h 495"/>
                        <a:gd name="T14" fmla="*/ 10 w 537"/>
                        <a:gd name="T15" fmla="*/ 489 h 495"/>
                        <a:gd name="T16" fmla="*/ 21 w 537"/>
                        <a:gd name="T17" fmla="*/ 495 h 495"/>
                        <a:gd name="T18" fmla="*/ 31 w 537"/>
                        <a:gd name="T19" fmla="*/ 477 h 495"/>
                        <a:gd name="T20" fmla="*/ 33 w 537"/>
                        <a:gd name="T21" fmla="*/ 450 h 495"/>
                        <a:gd name="T22" fmla="*/ 29 w 537"/>
                        <a:gd name="T23" fmla="*/ 429 h 495"/>
                        <a:gd name="T24" fmla="*/ 47 w 537"/>
                        <a:gd name="T25" fmla="*/ 426 h 495"/>
                        <a:gd name="T26" fmla="*/ 54 w 537"/>
                        <a:gd name="T27" fmla="*/ 402 h 495"/>
                        <a:gd name="T28" fmla="*/ 51 w 537"/>
                        <a:gd name="T29" fmla="*/ 384 h 495"/>
                        <a:gd name="T30" fmla="*/ 49 w 537"/>
                        <a:gd name="T31" fmla="*/ 363 h 495"/>
                        <a:gd name="T32" fmla="*/ 66 w 537"/>
                        <a:gd name="T33" fmla="*/ 360 h 495"/>
                        <a:gd name="T34" fmla="*/ 72 w 537"/>
                        <a:gd name="T35" fmla="*/ 333 h 495"/>
                        <a:gd name="T36" fmla="*/ 64 w 537"/>
                        <a:gd name="T37" fmla="*/ 300 h 495"/>
                        <a:gd name="T38" fmla="*/ 74 w 537"/>
                        <a:gd name="T39" fmla="*/ 255 h 495"/>
                        <a:gd name="T40" fmla="*/ 101 w 537"/>
                        <a:gd name="T41" fmla="*/ 255 h 495"/>
                        <a:gd name="T42" fmla="*/ 125 w 537"/>
                        <a:gd name="T43" fmla="*/ 156 h 495"/>
                        <a:gd name="T44" fmla="*/ 127 w 537"/>
                        <a:gd name="T45" fmla="*/ 63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7"/>
                        <a:gd name="T70" fmla="*/ 0 h 495"/>
                        <a:gd name="T71" fmla="*/ 537 w 537"/>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7" h="495">
                          <a:moveTo>
                            <a:pt x="537" y="63"/>
                          </a:moveTo>
                          <a:lnTo>
                            <a:pt x="426" y="0"/>
                          </a:lnTo>
                          <a:lnTo>
                            <a:pt x="324" y="3"/>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7" y="63"/>
                          </a:lnTo>
                          <a:close/>
                        </a:path>
                      </a:pathLst>
                    </a:custGeom>
                    <a:gradFill rotWithShape="0">
                      <a:gsLst>
                        <a:gs pos="0">
                          <a:srgbClr val="D9BF40"/>
                        </a:gs>
                        <a:gs pos="100000">
                          <a:srgbClr val="FFFF99"/>
                        </a:gs>
                      </a:gsLst>
                      <a:lin ang="18900000" scaled="1"/>
                    </a:gradFill>
                    <a:ln w="9525">
                      <a:solidFill>
                        <a:srgbClr val="E07000"/>
                      </a:solidFill>
                      <a:round/>
                      <a:headEnd/>
                      <a:tailEnd/>
                    </a:ln>
                  </p:spPr>
                  <p:txBody>
                    <a:bodyPr/>
                    <a:lstStyle/>
                    <a:p>
                      <a:endParaRPr lang="zh-CN" altLang="en-US" sz="2100"/>
                    </a:p>
                  </p:txBody>
                </p:sp>
                <p:sp>
                  <p:nvSpPr>
                    <p:cNvPr id="9270" name="Line 89"/>
                    <p:cNvSpPr>
                      <a:spLocks noChangeShapeType="1"/>
                    </p:cNvSpPr>
                    <p:nvPr/>
                  </p:nvSpPr>
                  <p:spPr bwMode="auto">
                    <a:xfrm rot="661869" flipH="1" flipV="1">
                      <a:off x="2528" y="3011"/>
                      <a:ext cx="231" cy="225"/>
                    </a:xfrm>
                    <a:prstGeom prst="line">
                      <a:avLst/>
                    </a:prstGeom>
                    <a:noFill/>
                    <a:ln w="12700">
                      <a:solidFill>
                        <a:srgbClr val="E07000"/>
                      </a:solidFill>
                      <a:round/>
                      <a:headEnd/>
                      <a:tailEnd/>
                    </a:ln>
                  </p:spPr>
                  <p:txBody>
                    <a:bodyPr tIns="20574" bIns="20574" anchor="ctr">
                      <a:spAutoFit/>
                    </a:bodyPr>
                    <a:lstStyle/>
                    <a:p>
                      <a:endParaRPr lang="zh-CN" altLang="en-US" sz="2100"/>
                    </a:p>
                  </p:txBody>
                </p:sp>
                <p:sp>
                  <p:nvSpPr>
                    <p:cNvPr id="9271" name="Oval 90"/>
                    <p:cNvSpPr>
                      <a:spLocks noChangeArrowheads="1"/>
                    </p:cNvSpPr>
                    <p:nvPr/>
                  </p:nvSpPr>
                  <p:spPr bwMode="auto">
                    <a:xfrm rot="661869" flipH="1">
                      <a:off x="2377" y="2448"/>
                      <a:ext cx="87" cy="706"/>
                    </a:xfrm>
                    <a:prstGeom prst="ellipse">
                      <a:avLst/>
                    </a:prstGeom>
                    <a:solidFill>
                      <a:srgbClr val="E07000"/>
                    </a:solidFill>
                    <a:ln w="6350">
                      <a:solidFill>
                        <a:srgbClr val="E07000"/>
                      </a:solidFill>
                      <a:round/>
                      <a:headEnd/>
                      <a:tailEnd/>
                    </a:ln>
                  </p:spPr>
                  <p:txBody>
                    <a:bodyPr tIns="20574" bIns="20574" anchor="ctr">
                      <a:spAutoFit/>
                    </a:bodyPr>
                    <a:lstStyle/>
                    <a:p>
                      <a:endParaRPr lang="zh-CN" altLang="en-US" sz="2100"/>
                    </a:p>
                  </p:txBody>
                </p:sp>
              </p:grpSp>
              <p:sp>
                <p:nvSpPr>
                  <p:cNvPr id="9267" name="Arc 91"/>
                  <p:cNvSpPr>
                    <a:spLocks/>
                  </p:cNvSpPr>
                  <p:nvPr/>
                </p:nvSpPr>
                <p:spPr bwMode="auto">
                  <a:xfrm rot="3134064" flipH="1">
                    <a:off x="1974" y="2529"/>
                    <a:ext cx="154" cy="448"/>
                  </a:xfrm>
                  <a:custGeom>
                    <a:avLst/>
                    <a:gdLst>
                      <a:gd name="T0" fmla="*/ 0 w 41351"/>
                      <a:gd name="T1" fmla="*/ 0 h 38402"/>
                      <a:gd name="T2" fmla="*/ 0 w 41351"/>
                      <a:gd name="T3" fmla="*/ 0 h 38402"/>
                      <a:gd name="T4" fmla="*/ 0 w 41351"/>
                      <a:gd name="T5" fmla="*/ 0 h 38402"/>
                      <a:gd name="T6" fmla="*/ 0 60000 65536"/>
                      <a:gd name="T7" fmla="*/ 0 60000 65536"/>
                      <a:gd name="T8" fmla="*/ 0 60000 65536"/>
                      <a:gd name="T9" fmla="*/ 0 w 41351"/>
                      <a:gd name="T10" fmla="*/ 0 h 38402"/>
                      <a:gd name="T11" fmla="*/ 41351 w 41351"/>
                      <a:gd name="T12" fmla="*/ 38402 h 38402"/>
                    </a:gdLst>
                    <a:ahLst/>
                    <a:cxnLst>
                      <a:cxn ang="T6">
                        <a:pos x="T0" y="T1"/>
                      </a:cxn>
                      <a:cxn ang="T7">
                        <a:pos x="T2" y="T3"/>
                      </a:cxn>
                      <a:cxn ang="T8">
                        <a:pos x="T4" y="T5"/>
                      </a:cxn>
                    </a:cxnLst>
                    <a:rect l="T9" t="T10" r="T11" b="T12"/>
                    <a:pathLst>
                      <a:path w="41351" h="38402" fill="none" extrusionOk="0">
                        <a:moveTo>
                          <a:pt x="0" y="12855"/>
                        </a:moveTo>
                        <a:cubicBezTo>
                          <a:pt x="3460" y="5039"/>
                          <a:pt x="11203" y="-1"/>
                          <a:pt x="19751" y="0"/>
                        </a:cubicBezTo>
                        <a:cubicBezTo>
                          <a:pt x="31680" y="0"/>
                          <a:pt x="41351" y="9670"/>
                          <a:pt x="41351" y="21600"/>
                        </a:cubicBezTo>
                        <a:cubicBezTo>
                          <a:pt x="41351" y="28125"/>
                          <a:pt x="38400" y="34301"/>
                          <a:pt x="33324" y="38401"/>
                        </a:cubicBezTo>
                      </a:path>
                      <a:path w="41351" h="38402" stroke="0" extrusionOk="0">
                        <a:moveTo>
                          <a:pt x="0" y="12855"/>
                        </a:moveTo>
                        <a:cubicBezTo>
                          <a:pt x="3460" y="5039"/>
                          <a:pt x="11203" y="-1"/>
                          <a:pt x="19751" y="0"/>
                        </a:cubicBezTo>
                        <a:cubicBezTo>
                          <a:pt x="31680" y="0"/>
                          <a:pt x="41351" y="9670"/>
                          <a:pt x="41351" y="21600"/>
                        </a:cubicBezTo>
                        <a:cubicBezTo>
                          <a:pt x="41351" y="28125"/>
                          <a:pt x="38400" y="34301"/>
                          <a:pt x="33324" y="38401"/>
                        </a:cubicBezTo>
                        <a:lnTo>
                          <a:pt x="19751" y="21600"/>
                        </a:lnTo>
                        <a:close/>
                      </a:path>
                    </a:pathLst>
                  </a:custGeom>
                  <a:noFill/>
                  <a:ln w="6350">
                    <a:solidFill>
                      <a:schemeClr val="tx1"/>
                    </a:solidFill>
                    <a:round/>
                    <a:headEnd/>
                    <a:tailEnd/>
                  </a:ln>
                </p:spPr>
                <p:txBody>
                  <a:bodyPr tIns="20574" bIns="20574" anchor="ctr">
                    <a:spAutoFit/>
                  </a:bodyPr>
                  <a:lstStyle/>
                  <a:p>
                    <a:endParaRPr lang="zh-CN" altLang="en-US" sz="2100"/>
                  </a:p>
                </p:txBody>
              </p:sp>
            </p:grpSp>
          </p:grpSp>
          <p:grpSp>
            <p:nvGrpSpPr>
              <p:cNvPr id="9239" name="Group 92"/>
              <p:cNvGrpSpPr>
                <a:grpSpLocks/>
              </p:cNvGrpSpPr>
              <p:nvPr/>
            </p:nvGrpSpPr>
            <p:grpSpPr bwMode="auto">
              <a:xfrm>
                <a:off x="3553" y="830"/>
                <a:ext cx="972" cy="795"/>
                <a:chOff x="3596" y="1239"/>
                <a:chExt cx="972" cy="795"/>
              </a:xfrm>
            </p:grpSpPr>
            <p:sp>
              <p:nvSpPr>
                <p:cNvPr id="402525" name="Oval 93"/>
                <p:cNvSpPr>
                  <a:spLocks noChangeAspect="1" noChangeArrowheads="1"/>
                </p:cNvSpPr>
                <p:nvPr/>
              </p:nvSpPr>
              <p:spPr bwMode="auto">
                <a:xfrm>
                  <a:off x="3596" y="1658"/>
                  <a:ext cx="972" cy="376"/>
                </a:xfrm>
                <a:prstGeom prst="ellipse">
                  <a:avLst/>
                </a:prstGeom>
                <a:solidFill>
                  <a:schemeClr val="bg1"/>
                </a:solidFill>
                <a:ln w="9525">
                  <a:solidFill>
                    <a:srgbClr val="663300"/>
                  </a:solidFill>
                  <a:round/>
                  <a:headEnd/>
                  <a:tailEnd/>
                </a:ln>
                <a:effectLst>
                  <a:outerShdw dist="28398" dir="3806097" algn="ctr" rotWithShape="0">
                    <a:srgbClr val="B2B2B2"/>
                  </a:outerShdw>
                </a:effectLst>
              </p:spPr>
              <p:txBody>
                <a:bodyPr wrap="none" tIns="20574" bIns="20574" anchor="b"/>
                <a:lstStyle/>
                <a:p>
                  <a:pPr algn="ctr" eaLnBrk="0" hangingPunct="0">
                    <a:defRPr/>
                  </a:pPr>
                  <a:r>
                    <a:rPr lang="zh-CN" altLang="en-US" sz="1500">
                      <a:solidFill>
                        <a:srgbClr val="333399"/>
                      </a:solidFill>
                      <a:latin typeface="Arial Narrow" pitchFamily="34" charset="0"/>
                      <a:ea typeface="宋体" pitchFamily="2" charset="-122"/>
                    </a:rPr>
                    <a:t>组</a:t>
                  </a:r>
                </a:p>
              </p:txBody>
            </p:sp>
            <p:grpSp>
              <p:nvGrpSpPr>
                <p:cNvPr id="9254" name="Group 94"/>
                <p:cNvGrpSpPr>
                  <a:grpSpLocks/>
                </p:cNvGrpSpPr>
                <p:nvPr/>
              </p:nvGrpSpPr>
              <p:grpSpPr bwMode="auto">
                <a:xfrm>
                  <a:off x="4209" y="1354"/>
                  <a:ext cx="265" cy="589"/>
                  <a:chOff x="2326" y="3101"/>
                  <a:chExt cx="281" cy="626"/>
                </a:xfrm>
              </p:grpSpPr>
              <p:sp>
                <p:nvSpPr>
                  <p:cNvPr id="402527" name="Oval 95"/>
                  <p:cNvSpPr>
                    <a:spLocks noChangeArrowheads="1"/>
                  </p:cNvSpPr>
                  <p:nvPr/>
                </p:nvSpPr>
                <p:spPr bwMode="auto">
                  <a:xfrm>
                    <a:off x="2418" y="3105"/>
                    <a:ext cx="92" cy="100"/>
                  </a:xfrm>
                  <a:prstGeom prst="ellipse">
                    <a:avLst/>
                  </a:prstGeom>
                  <a:gradFill rotWithShape="0">
                    <a:gsLst>
                      <a:gs pos="0">
                        <a:srgbClr val="99CC00">
                          <a:gamma/>
                          <a:tint val="54902"/>
                          <a:invGamma/>
                        </a:srgbClr>
                      </a:gs>
                      <a:gs pos="100000">
                        <a:srgbClr val="99CC00"/>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528" name="Freeform 96"/>
                  <p:cNvSpPr>
                    <a:spLocks/>
                  </p:cNvSpPr>
                  <p:nvPr/>
                </p:nvSpPr>
                <p:spPr bwMode="auto">
                  <a:xfrm>
                    <a:off x="2326" y="3224"/>
                    <a:ext cx="281" cy="503"/>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9CC00">
                          <a:gamma/>
                          <a:tint val="54902"/>
                          <a:invGamma/>
                        </a:srgbClr>
                      </a:gs>
                      <a:gs pos="100000">
                        <a:srgbClr val="99CC00"/>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255" name="Group 97"/>
                <p:cNvGrpSpPr>
                  <a:grpSpLocks/>
                </p:cNvGrpSpPr>
                <p:nvPr/>
              </p:nvGrpSpPr>
              <p:grpSpPr bwMode="auto">
                <a:xfrm>
                  <a:off x="3964" y="1239"/>
                  <a:ext cx="218" cy="537"/>
                  <a:chOff x="2073" y="2933"/>
                  <a:chExt cx="238" cy="611"/>
                </a:xfrm>
              </p:grpSpPr>
              <p:sp>
                <p:nvSpPr>
                  <p:cNvPr id="402530" name="Oval 98"/>
                  <p:cNvSpPr>
                    <a:spLocks noChangeArrowheads="1"/>
                  </p:cNvSpPr>
                  <p:nvPr/>
                </p:nvSpPr>
                <p:spPr bwMode="auto">
                  <a:xfrm>
                    <a:off x="2139" y="2936"/>
                    <a:ext cx="99" cy="102"/>
                  </a:xfrm>
                  <a:prstGeom prst="ellipse">
                    <a:avLst/>
                  </a:prstGeom>
                  <a:gradFill rotWithShape="0">
                    <a:gsLst>
                      <a:gs pos="0">
                        <a:srgbClr val="F95AB7">
                          <a:gamma/>
                          <a:tint val="52549"/>
                          <a:invGamma/>
                        </a:srgbClr>
                      </a:gs>
                      <a:gs pos="100000">
                        <a:srgbClr val="F95AB7"/>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531" name="Freeform 99"/>
                  <p:cNvSpPr>
                    <a:spLocks/>
                  </p:cNvSpPr>
                  <p:nvPr/>
                </p:nvSpPr>
                <p:spPr bwMode="auto">
                  <a:xfrm>
                    <a:off x="2073" y="3048"/>
                    <a:ext cx="238" cy="496"/>
                  </a:xfrm>
                  <a:custGeom>
                    <a:avLst/>
                    <a:gdLst/>
                    <a:ahLst/>
                    <a:cxnLst>
                      <a:cxn ang="0">
                        <a:pos x="186" y="0"/>
                      </a:cxn>
                      <a:cxn ang="0">
                        <a:pos x="195" y="3"/>
                      </a:cxn>
                      <a:cxn ang="0">
                        <a:pos x="204" y="4"/>
                      </a:cxn>
                      <a:cxn ang="0">
                        <a:pos x="212" y="9"/>
                      </a:cxn>
                      <a:cxn ang="0">
                        <a:pos x="224" y="13"/>
                      </a:cxn>
                      <a:cxn ang="0">
                        <a:pos x="230" y="24"/>
                      </a:cxn>
                      <a:cxn ang="0">
                        <a:pos x="237" y="34"/>
                      </a:cxn>
                      <a:cxn ang="0">
                        <a:pos x="237" y="226"/>
                      </a:cxn>
                      <a:cxn ang="0">
                        <a:pos x="234" y="232"/>
                      </a:cxn>
                      <a:cxn ang="0">
                        <a:pos x="230" y="239"/>
                      </a:cxn>
                      <a:cxn ang="0">
                        <a:pos x="221" y="242"/>
                      </a:cxn>
                      <a:cxn ang="0">
                        <a:pos x="212" y="244"/>
                      </a:cxn>
                      <a:cxn ang="0">
                        <a:pos x="204" y="242"/>
                      </a:cxn>
                      <a:cxn ang="0">
                        <a:pos x="200" y="235"/>
                      </a:cxn>
                      <a:cxn ang="0">
                        <a:pos x="195" y="230"/>
                      </a:cxn>
                      <a:cxn ang="0">
                        <a:pos x="195" y="84"/>
                      </a:cxn>
                      <a:cxn ang="0">
                        <a:pos x="182" y="471"/>
                      </a:cxn>
                      <a:cxn ang="0">
                        <a:pos x="177" y="483"/>
                      </a:cxn>
                      <a:cxn ang="0">
                        <a:pos x="170" y="491"/>
                      </a:cxn>
                      <a:cxn ang="0">
                        <a:pos x="161" y="495"/>
                      </a:cxn>
                      <a:cxn ang="0">
                        <a:pos x="152" y="495"/>
                      </a:cxn>
                      <a:cxn ang="0">
                        <a:pos x="140" y="492"/>
                      </a:cxn>
                      <a:cxn ang="0">
                        <a:pos x="132" y="486"/>
                      </a:cxn>
                      <a:cxn ang="0">
                        <a:pos x="128" y="479"/>
                      </a:cxn>
                      <a:cxn ang="0">
                        <a:pos x="126" y="470"/>
                      </a:cxn>
                      <a:cxn ang="0">
                        <a:pos x="111" y="470"/>
                      </a:cxn>
                      <a:cxn ang="0">
                        <a:pos x="107" y="479"/>
                      </a:cxn>
                      <a:cxn ang="0">
                        <a:pos x="101" y="491"/>
                      </a:cxn>
                      <a:cxn ang="0">
                        <a:pos x="89" y="495"/>
                      </a:cxn>
                      <a:cxn ang="0">
                        <a:pos x="77" y="495"/>
                      </a:cxn>
                      <a:cxn ang="0">
                        <a:pos x="69" y="491"/>
                      </a:cxn>
                      <a:cxn ang="0">
                        <a:pos x="60" y="486"/>
                      </a:cxn>
                      <a:cxn ang="0">
                        <a:pos x="56" y="477"/>
                      </a:cxn>
                      <a:cxn ang="0">
                        <a:pos x="56" y="84"/>
                      </a:cxn>
                      <a:cxn ang="0">
                        <a:pos x="42" y="227"/>
                      </a:cxn>
                      <a:cxn ang="0">
                        <a:pos x="38" y="235"/>
                      </a:cxn>
                      <a:cxn ang="0">
                        <a:pos x="33" y="239"/>
                      </a:cxn>
                      <a:cxn ang="0">
                        <a:pos x="26" y="244"/>
                      </a:cxn>
                      <a:cxn ang="0">
                        <a:pos x="17" y="244"/>
                      </a:cxn>
                      <a:cxn ang="0">
                        <a:pos x="9" y="239"/>
                      </a:cxn>
                      <a:cxn ang="0">
                        <a:pos x="5" y="238"/>
                      </a:cxn>
                      <a:cxn ang="0">
                        <a:pos x="0" y="230"/>
                      </a:cxn>
                      <a:cxn ang="0">
                        <a:pos x="0" y="39"/>
                      </a:cxn>
                      <a:cxn ang="0">
                        <a:pos x="5" y="25"/>
                      </a:cxn>
                      <a:cxn ang="0">
                        <a:pos x="14" y="13"/>
                      </a:cxn>
                      <a:cxn ang="0">
                        <a:pos x="30" y="7"/>
                      </a:cxn>
                      <a:cxn ang="0">
                        <a:pos x="44" y="3"/>
                      </a:cxn>
                    </a:cxnLst>
                    <a:rect l="0" t="0" r="r" b="b"/>
                    <a:pathLst>
                      <a:path w="238" h="496">
                        <a:moveTo>
                          <a:pt x="56" y="0"/>
                        </a:moveTo>
                        <a:lnTo>
                          <a:pt x="182" y="0"/>
                        </a:lnTo>
                        <a:lnTo>
                          <a:pt x="186" y="0"/>
                        </a:lnTo>
                        <a:lnTo>
                          <a:pt x="188" y="0"/>
                        </a:lnTo>
                        <a:lnTo>
                          <a:pt x="191" y="0"/>
                        </a:lnTo>
                        <a:lnTo>
                          <a:pt x="195" y="3"/>
                        </a:lnTo>
                        <a:lnTo>
                          <a:pt x="198" y="3"/>
                        </a:lnTo>
                        <a:lnTo>
                          <a:pt x="200" y="3"/>
                        </a:lnTo>
                        <a:lnTo>
                          <a:pt x="204" y="4"/>
                        </a:lnTo>
                        <a:lnTo>
                          <a:pt x="207" y="4"/>
                        </a:lnTo>
                        <a:lnTo>
                          <a:pt x="209" y="7"/>
                        </a:lnTo>
                        <a:lnTo>
                          <a:pt x="212" y="9"/>
                        </a:lnTo>
                        <a:lnTo>
                          <a:pt x="216" y="9"/>
                        </a:lnTo>
                        <a:lnTo>
                          <a:pt x="219" y="12"/>
                        </a:lnTo>
                        <a:lnTo>
                          <a:pt x="224" y="13"/>
                        </a:lnTo>
                        <a:lnTo>
                          <a:pt x="225" y="18"/>
                        </a:lnTo>
                        <a:lnTo>
                          <a:pt x="228" y="21"/>
                        </a:lnTo>
                        <a:lnTo>
                          <a:pt x="230" y="24"/>
                        </a:lnTo>
                        <a:lnTo>
                          <a:pt x="234" y="28"/>
                        </a:lnTo>
                        <a:lnTo>
                          <a:pt x="234" y="30"/>
                        </a:lnTo>
                        <a:lnTo>
                          <a:pt x="237" y="34"/>
                        </a:lnTo>
                        <a:lnTo>
                          <a:pt x="237" y="39"/>
                        </a:lnTo>
                        <a:lnTo>
                          <a:pt x="237" y="42"/>
                        </a:lnTo>
                        <a:lnTo>
                          <a:pt x="237" y="226"/>
                        </a:lnTo>
                        <a:lnTo>
                          <a:pt x="237" y="227"/>
                        </a:lnTo>
                        <a:lnTo>
                          <a:pt x="234" y="230"/>
                        </a:lnTo>
                        <a:lnTo>
                          <a:pt x="234" y="232"/>
                        </a:lnTo>
                        <a:lnTo>
                          <a:pt x="234" y="235"/>
                        </a:lnTo>
                        <a:lnTo>
                          <a:pt x="233" y="238"/>
                        </a:lnTo>
                        <a:lnTo>
                          <a:pt x="230" y="239"/>
                        </a:lnTo>
                        <a:lnTo>
                          <a:pt x="228" y="239"/>
                        </a:lnTo>
                        <a:lnTo>
                          <a:pt x="224" y="242"/>
                        </a:lnTo>
                        <a:lnTo>
                          <a:pt x="221" y="242"/>
                        </a:lnTo>
                        <a:lnTo>
                          <a:pt x="219" y="244"/>
                        </a:lnTo>
                        <a:lnTo>
                          <a:pt x="216" y="244"/>
                        </a:lnTo>
                        <a:lnTo>
                          <a:pt x="212" y="244"/>
                        </a:lnTo>
                        <a:lnTo>
                          <a:pt x="209" y="242"/>
                        </a:lnTo>
                        <a:lnTo>
                          <a:pt x="207" y="242"/>
                        </a:lnTo>
                        <a:lnTo>
                          <a:pt x="204" y="242"/>
                        </a:lnTo>
                        <a:lnTo>
                          <a:pt x="203" y="239"/>
                        </a:lnTo>
                        <a:lnTo>
                          <a:pt x="200" y="238"/>
                        </a:lnTo>
                        <a:lnTo>
                          <a:pt x="200" y="235"/>
                        </a:lnTo>
                        <a:lnTo>
                          <a:pt x="198" y="235"/>
                        </a:lnTo>
                        <a:lnTo>
                          <a:pt x="195" y="232"/>
                        </a:lnTo>
                        <a:lnTo>
                          <a:pt x="195" y="230"/>
                        </a:lnTo>
                        <a:lnTo>
                          <a:pt x="195" y="227"/>
                        </a:lnTo>
                        <a:lnTo>
                          <a:pt x="195" y="226"/>
                        </a:lnTo>
                        <a:lnTo>
                          <a:pt x="195" y="84"/>
                        </a:lnTo>
                        <a:lnTo>
                          <a:pt x="182" y="84"/>
                        </a:lnTo>
                        <a:lnTo>
                          <a:pt x="182" y="467"/>
                        </a:lnTo>
                        <a:lnTo>
                          <a:pt x="182" y="471"/>
                        </a:lnTo>
                        <a:lnTo>
                          <a:pt x="182" y="474"/>
                        </a:lnTo>
                        <a:lnTo>
                          <a:pt x="179" y="479"/>
                        </a:lnTo>
                        <a:lnTo>
                          <a:pt x="177" y="483"/>
                        </a:lnTo>
                        <a:lnTo>
                          <a:pt x="174" y="486"/>
                        </a:lnTo>
                        <a:lnTo>
                          <a:pt x="173" y="488"/>
                        </a:lnTo>
                        <a:lnTo>
                          <a:pt x="170" y="491"/>
                        </a:lnTo>
                        <a:lnTo>
                          <a:pt x="165" y="492"/>
                        </a:lnTo>
                        <a:lnTo>
                          <a:pt x="162" y="492"/>
                        </a:lnTo>
                        <a:lnTo>
                          <a:pt x="161" y="495"/>
                        </a:lnTo>
                        <a:lnTo>
                          <a:pt x="156" y="495"/>
                        </a:lnTo>
                        <a:lnTo>
                          <a:pt x="153" y="495"/>
                        </a:lnTo>
                        <a:lnTo>
                          <a:pt x="152" y="495"/>
                        </a:lnTo>
                        <a:lnTo>
                          <a:pt x="147" y="495"/>
                        </a:lnTo>
                        <a:lnTo>
                          <a:pt x="144" y="492"/>
                        </a:lnTo>
                        <a:lnTo>
                          <a:pt x="140" y="492"/>
                        </a:lnTo>
                        <a:lnTo>
                          <a:pt x="137" y="491"/>
                        </a:lnTo>
                        <a:lnTo>
                          <a:pt x="135" y="488"/>
                        </a:lnTo>
                        <a:lnTo>
                          <a:pt x="132" y="486"/>
                        </a:lnTo>
                        <a:lnTo>
                          <a:pt x="131" y="483"/>
                        </a:lnTo>
                        <a:lnTo>
                          <a:pt x="128" y="482"/>
                        </a:lnTo>
                        <a:lnTo>
                          <a:pt x="128" y="479"/>
                        </a:lnTo>
                        <a:lnTo>
                          <a:pt x="126" y="477"/>
                        </a:lnTo>
                        <a:lnTo>
                          <a:pt x="126" y="474"/>
                        </a:lnTo>
                        <a:lnTo>
                          <a:pt x="126" y="470"/>
                        </a:lnTo>
                        <a:lnTo>
                          <a:pt x="126" y="238"/>
                        </a:lnTo>
                        <a:lnTo>
                          <a:pt x="111" y="238"/>
                        </a:lnTo>
                        <a:lnTo>
                          <a:pt x="111" y="470"/>
                        </a:lnTo>
                        <a:lnTo>
                          <a:pt x="111" y="471"/>
                        </a:lnTo>
                        <a:lnTo>
                          <a:pt x="110" y="477"/>
                        </a:lnTo>
                        <a:lnTo>
                          <a:pt x="107" y="479"/>
                        </a:lnTo>
                        <a:lnTo>
                          <a:pt x="107" y="483"/>
                        </a:lnTo>
                        <a:lnTo>
                          <a:pt x="105" y="486"/>
                        </a:lnTo>
                        <a:lnTo>
                          <a:pt x="101" y="491"/>
                        </a:lnTo>
                        <a:lnTo>
                          <a:pt x="98" y="491"/>
                        </a:lnTo>
                        <a:lnTo>
                          <a:pt x="93" y="492"/>
                        </a:lnTo>
                        <a:lnTo>
                          <a:pt x="89" y="495"/>
                        </a:lnTo>
                        <a:lnTo>
                          <a:pt x="86" y="495"/>
                        </a:lnTo>
                        <a:lnTo>
                          <a:pt x="81" y="495"/>
                        </a:lnTo>
                        <a:lnTo>
                          <a:pt x="77" y="495"/>
                        </a:lnTo>
                        <a:lnTo>
                          <a:pt x="75" y="495"/>
                        </a:lnTo>
                        <a:lnTo>
                          <a:pt x="72" y="492"/>
                        </a:lnTo>
                        <a:lnTo>
                          <a:pt x="69" y="491"/>
                        </a:lnTo>
                        <a:lnTo>
                          <a:pt x="65" y="491"/>
                        </a:lnTo>
                        <a:lnTo>
                          <a:pt x="63" y="486"/>
                        </a:lnTo>
                        <a:lnTo>
                          <a:pt x="60" y="486"/>
                        </a:lnTo>
                        <a:lnTo>
                          <a:pt x="59" y="482"/>
                        </a:lnTo>
                        <a:lnTo>
                          <a:pt x="59" y="479"/>
                        </a:lnTo>
                        <a:lnTo>
                          <a:pt x="56" y="477"/>
                        </a:lnTo>
                        <a:lnTo>
                          <a:pt x="56" y="474"/>
                        </a:lnTo>
                        <a:lnTo>
                          <a:pt x="56" y="470"/>
                        </a:lnTo>
                        <a:lnTo>
                          <a:pt x="56" y="84"/>
                        </a:lnTo>
                        <a:lnTo>
                          <a:pt x="42" y="84"/>
                        </a:lnTo>
                        <a:lnTo>
                          <a:pt x="42" y="226"/>
                        </a:lnTo>
                        <a:lnTo>
                          <a:pt x="42" y="227"/>
                        </a:lnTo>
                        <a:lnTo>
                          <a:pt x="39" y="230"/>
                        </a:lnTo>
                        <a:lnTo>
                          <a:pt x="39" y="232"/>
                        </a:lnTo>
                        <a:lnTo>
                          <a:pt x="38" y="235"/>
                        </a:lnTo>
                        <a:lnTo>
                          <a:pt x="35" y="238"/>
                        </a:lnTo>
                        <a:lnTo>
                          <a:pt x="35" y="239"/>
                        </a:lnTo>
                        <a:lnTo>
                          <a:pt x="33" y="239"/>
                        </a:lnTo>
                        <a:lnTo>
                          <a:pt x="30" y="242"/>
                        </a:lnTo>
                        <a:lnTo>
                          <a:pt x="29" y="242"/>
                        </a:lnTo>
                        <a:lnTo>
                          <a:pt x="26" y="244"/>
                        </a:lnTo>
                        <a:lnTo>
                          <a:pt x="23" y="244"/>
                        </a:lnTo>
                        <a:lnTo>
                          <a:pt x="18" y="244"/>
                        </a:lnTo>
                        <a:lnTo>
                          <a:pt x="17" y="244"/>
                        </a:lnTo>
                        <a:lnTo>
                          <a:pt x="14" y="242"/>
                        </a:lnTo>
                        <a:lnTo>
                          <a:pt x="12" y="242"/>
                        </a:lnTo>
                        <a:lnTo>
                          <a:pt x="9" y="239"/>
                        </a:lnTo>
                        <a:lnTo>
                          <a:pt x="8" y="239"/>
                        </a:lnTo>
                        <a:lnTo>
                          <a:pt x="8" y="238"/>
                        </a:lnTo>
                        <a:lnTo>
                          <a:pt x="5" y="238"/>
                        </a:lnTo>
                        <a:lnTo>
                          <a:pt x="3" y="235"/>
                        </a:lnTo>
                        <a:lnTo>
                          <a:pt x="3" y="232"/>
                        </a:lnTo>
                        <a:lnTo>
                          <a:pt x="0" y="230"/>
                        </a:lnTo>
                        <a:lnTo>
                          <a:pt x="0" y="227"/>
                        </a:lnTo>
                        <a:lnTo>
                          <a:pt x="0" y="226"/>
                        </a:lnTo>
                        <a:lnTo>
                          <a:pt x="0" y="39"/>
                        </a:lnTo>
                        <a:lnTo>
                          <a:pt x="0" y="34"/>
                        </a:lnTo>
                        <a:lnTo>
                          <a:pt x="3" y="30"/>
                        </a:lnTo>
                        <a:lnTo>
                          <a:pt x="5" y="25"/>
                        </a:lnTo>
                        <a:lnTo>
                          <a:pt x="8" y="21"/>
                        </a:lnTo>
                        <a:lnTo>
                          <a:pt x="12" y="18"/>
                        </a:lnTo>
                        <a:lnTo>
                          <a:pt x="14" y="13"/>
                        </a:lnTo>
                        <a:lnTo>
                          <a:pt x="18" y="12"/>
                        </a:lnTo>
                        <a:lnTo>
                          <a:pt x="26" y="9"/>
                        </a:lnTo>
                        <a:lnTo>
                          <a:pt x="30" y="7"/>
                        </a:lnTo>
                        <a:lnTo>
                          <a:pt x="33" y="4"/>
                        </a:lnTo>
                        <a:lnTo>
                          <a:pt x="39" y="3"/>
                        </a:lnTo>
                        <a:lnTo>
                          <a:pt x="44" y="3"/>
                        </a:lnTo>
                        <a:lnTo>
                          <a:pt x="51" y="0"/>
                        </a:lnTo>
                        <a:lnTo>
                          <a:pt x="56" y="0"/>
                        </a:lnTo>
                      </a:path>
                    </a:pathLst>
                  </a:custGeom>
                  <a:gradFill rotWithShape="0">
                    <a:gsLst>
                      <a:gs pos="0">
                        <a:srgbClr val="F95AB7">
                          <a:gamma/>
                          <a:tint val="52549"/>
                          <a:invGamma/>
                        </a:srgbClr>
                      </a:gs>
                      <a:gs pos="100000">
                        <a:srgbClr val="F95AB7"/>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nvGrpSpPr>
                <p:cNvPr id="9256" name="Group 100"/>
                <p:cNvGrpSpPr>
                  <a:grpSpLocks/>
                </p:cNvGrpSpPr>
                <p:nvPr/>
              </p:nvGrpSpPr>
              <p:grpSpPr bwMode="auto">
                <a:xfrm>
                  <a:off x="3662" y="1354"/>
                  <a:ext cx="264" cy="589"/>
                  <a:chOff x="3064" y="2792"/>
                  <a:chExt cx="281" cy="626"/>
                </a:xfrm>
              </p:grpSpPr>
              <p:sp>
                <p:nvSpPr>
                  <p:cNvPr id="402533" name="Oval 101"/>
                  <p:cNvSpPr>
                    <a:spLocks noChangeArrowheads="1"/>
                  </p:cNvSpPr>
                  <p:nvPr/>
                </p:nvSpPr>
                <p:spPr bwMode="auto">
                  <a:xfrm>
                    <a:off x="3156" y="2796"/>
                    <a:ext cx="99" cy="100"/>
                  </a:xfrm>
                  <a:prstGeom prst="ellipse">
                    <a:avLst/>
                  </a:prstGeom>
                  <a:gradFill rotWithShape="0">
                    <a:gsLst>
                      <a:gs pos="0">
                        <a:srgbClr val="9234DB">
                          <a:gamma/>
                          <a:tint val="33333"/>
                          <a:invGamma/>
                        </a:srgbClr>
                      </a:gs>
                      <a:gs pos="100000">
                        <a:srgbClr val="9234DB"/>
                      </a:gs>
                    </a:gsLst>
                    <a:path path="shape">
                      <a:fillToRect l="50000" t="50000" r="50000" b="50000"/>
                    </a:path>
                  </a:gradFill>
                  <a:ln w="12700">
                    <a:noFill/>
                    <a:round/>
                    <a:headEnd/>
                    <a:tailEnd/>
                  </a:ln>
                  <a:effectLst>
                    <a:outerShdw dist="35921" dir="2700000" algn="ctr" rotWithShape="0">
                      <a:schemeClr val="tx1"/>
                    </a:outerShdw>
                  </a:effectLst>
                </p:spPr>
                <p:txBody>
                  <a:bodyPr wrap="none" anchor="ctr"/>
                  <a:lstStyle/>
                  <a:p>
                    <a:pPr>
                      <a:defRPr/>
                    </a:pPr>
                    <a:endParaRPr lang="zh-CN" altLang="en-US" sz="2100">
                      <a:ea typeface="+mn-ea"/>
                    </a:endParaRPr>
                  </a:p>
                </p:txBody>
              </p:sp>
              <p:sp>
                <p:nvSpPr>
                  <p:cNvPr id="402534" name="Freeform 102"/>
                  <p:cNvSpPr>
                    <a:spLocks/>
                  </p:cNvSpPr>
                  <p:nvPr/>
                </p:nvSpPr>
                <p:spPr bwMode="auto">
                  <a:xfrm>
                    <a:off x="3064" y="2915"/>
                    <a:ext cx="281" cy="503"/>
                  </a:xfrm>
                  <a:custGeom>
                    <a:avLst/>
                    <a:gdLst/>
                    <a:ahLst/>
                    <a:cxnLst>
                      <a:cxn ang="0">
                        <a:pos x="208" y="0"/>
                      </a:cxn>
                      <a:cxn ang="0">
                        <a:pos x="217" y="3"/>
                      </a:cxn>
                      <a:cxn ang="0">
                        <a:pos x="228" y="9"/>
                      </a:cxn>
                      <a:cxn ang="0">
                        <a:pos x="232" y="16"/>
                      </a:cxn>
                      <a:cxn ang="0">
                        <a:pos x="237" y="24"/>
                      </a:cxn>
                      <a:cxn ang="0">
                        <a:pos x="241" y="35"/>
                      </a:cxn>
                      <a:cxn ang="0">
                        <a:pos x="280" y="189"/>
                      </a:cxn>
                      <a:cxn ang="0">
                        <a:pos x="280" y="201"/>
                      </a:cxn>
                      <a:cxn ang="0">
                        <a:pos x="276" y="208"/>
                      </a:cxn>
                      <a:cxn ang="0">
                        <a:pos x="268" y="214"/>
                      </a:cxn>
                      <a:cxn ang="0">
                        <a:pos x="258" y="214"/>
                      </a:cxn>
                      <a:cxn ang="0">
                        <a:pos x="252" y="212"/>
                      </a:cxn>
                      <a:cxn ang="0">
                        <a:pos x="244" y="208"/>
                      </a:cxn>
                      <a:cxn ang="0">
                        <a:pos x="240" y="201"/>
                      </a:cxn>
                      <a:cxn ang="0">
                        <a:pos x="253" y="310"/>
                      </a:cxn>
                      <a:cxn ang="0">
                        <a:pos x="202" y="484"/>
                      </a:cxn>
                      <a:cxn ang="0">
                        <a:pos x="198" y="494"/>
                      </a:cxn>
                      <a:cxn ang="0">
                        <a:pos x="190" y="499"/>
                      </a:cxn>
                      <a:cxn ang="0">
                        <a:pos x="184" y="503"/>
                      </a:cxn>
                      <a:cxn ang="0">
                        <a:pos x="174" y="503"/>
                      </a:cxn>
                      <a:cxn ang="0">
                        <a:pos x="166" y="500"/>
                      </a:cxn>
                      <a:cxn ang="0">
                        <a:pos x="159" y="494"/>
                      </a:cxn>
                      <a:cxn ang="0">
                        <a:pos x="154" y="487"/>
                      </a:cxn>
                      <a:cxn ang="0">
                        <a:pos x="153" y="479"/>
                      </a:cxn>
                      <a:cxn ang="0">
                        <a:pos x="127" y="479"/>
                      </a:cxn>
                      <a:cxn ang="0">
                        <a:pos x="126" y="487"/>
                      </a:cxn>
                      <a:cxn ang="0">
                        <a:pos x="121" y="496"/>
                      </a:cxn>
                      <a:cxn ang="0">
                        <a:pos x="114" y="500"/>
                      </a:cxn>
                      <a:cxn ang="0">
                        <a:pos x="106" y="503"/>
                      </a:cxn>
                      <a:cxn ang="0">
                        <a:pos x="96" y="503"/>
                      </a:cxn>
                      <a:cxn ang="0">
                        <a:pos x="90" y="499"/>
                      </a:cxn>
                      <a:cxn ang="0">
                        <a:pos x="82" y="494"/>
                      </a:cxn>
                      <a:cxn ang="0">
                        <a:pos x="78" y="484"/>
                      </a:cxn>
                      <a:cxn ang="0">
                        <a:pos x="78" y="313"/>
                      </a:cxn>
                      <a:cxn ang="0">
                        <a:pos x="78" y="71"/>
                      </a:cxn>
                      <a:cxn ang="0">
                        <a:pos x="39" y="209"/>
                      </a:cxn>
                      <a:cxn ang="0">
                        <a:pos x="31" y="217"/>
                      </a:cxn>
                      <a:cxn ang="0">
                        <a:pos x="22" y="220"/>
                      </a:cxn>
                      <a:cxn ang="0">
                        <a:pos x="15" y="220"/>
                      </a:cxn>
                      <a:cxn ang="0">
                        <a:pos x="4" y="212"/>
                      </a:cxn>
                      <a:cxn ang="0">
                        <a:pos x="0" y="202"/>
                      </a:cxn>
                      <a:cxn ang="0">
                        <a:pos x="0" y="196"/>
                      </a:cxn>
                      <a:cxn ang="0">
                        <a:pos x="40" y="38"/>
                      </a:cxn>
                      <a:cxn ang="0">
                        <a:pos x="43" y="28"/>
                      </a:cxn>
                      <a:cxn ang="0">
                        <a:pos x="46" y="19"/>
                      </a:cxn>
                      <a:cxn ang="0">
                        <a:pos x="52" y="12"/>
                      </a:cxn>
                      <a:cxn ang="0">
                        <a:pos x="60" y="4"/>
                      </a:cxn>
                      <a:cxn ang="0">
                        <a:pos x="72" y="0"/>
                      </a:cxn>
                    </a:cxnLst>
                    <a:rect l="0" t="0" r="r" b="b"/>
                    <a:pathLst>
                      <a:path w="281" h="504">
                        <a:moveTo>
                          <a:pt x="78" y="0"/>
                        </a:moveTo>
                        <a:lnTo>
                          <a:pt x="205" y="0"/>
                        </a:lnTo>
                        <a:lnTo>
                          <a:pt x="208" y="0"/>
                        </a:lnTo>
                        <a:lnTo>
                          <a:pt x="210" y="0"/>
                        </a:lnTo>
                        <a:lnTo>
                          <a:pt x="214" y="3"/>
                        </a:lnTo>
                        <a:lnTo>
                          <a:pt x="217" y="3"/>
                        </a:lnTo>
                        <a:lnTo>
                          <a:pt x="220" y="4"/>
                        </a:lnTo>
                        <a:lnTo>
                          <a:pt x="222" y="7"/>
                        </a:lnTo>
                        <a:lnTo>
                          <a:pt x="228" y="9"/>
                        </a:lnTo>
                        <a:lnTo>
                          <a:pt x="229" y="12"/>
                        </a:lnTo>
                        <a:lnTo>
                          <a:pt x="229" y="15"/>
                        </a:lnTo>
                        <a:lnTo>
                          <a:pt x="232" y="16"/>
                        </a:lnTo>
                        <a:lnTo>
                          <a:pt x="234" y="19"/>
                        </a:lnTo>
                        <a:lnTo>
                          <a:pt x="237" y="22"/>
                        </a:lnTo>
                        <a:lnTo>
                          <a:pt x="237" y="24"/>
                        </a:lnTo>
                        <a:lnTo>
                          <a:pt x="240" y="27"/>
                        </a:lnTo>
                        <a:lnTo>
                          <a:pt x="240" y="31"/>
                        </a:lnTo>
                        <a:lnTo>
                          <a:pt x="241" y="35"/>
                        </a:lnTo>
                        <a:lnTo>
                          <a:pt x="241" y="38"/>
                        </a:lnTo>
                        <a:lnTo>
                          <a:pt x="241" y="43"/>
                        </a:lnTo>
                        <a:lnTo>
                          <a:pt x="280" y="189"/>
                        </a:lnTo>
                        <a:lnTo>
                          <a:pt x="280" y="193"/>
                        </a:lnTo>
                        <a:lnTo>
                          <a:pt x="280" y="196"/>
                        </a:lnTo>
                        <a:lnTo>
                          <a:pt x="280" y="201"/>
                        </a:lnTo>
                        <a:lnTo>
                          <a:pt x="280" y="202"/>
                        </a:lnTo>
                        <a:lnTo>
                          <a:pt x="277" y="205"/>
                        </a:lnTo>
                        <a:lnTo>
                          <a:pt x="276" y="208"/>
                        </a:lnTo>
                        <a:lnTo>
                          <a:pt x="273" y="209"/>
                        </a:lnTo>
                        <a:lnTo>
                          <a:pt x="271" y="212"/>
                        </a:lnTo>
                        <a:lnTo>
                          <a:pt x="268" y="214"/>
                        </a:lnTo>
                        <a:lnTo>
                          <a:pt x="265" y="214"/>
                        </a:lnTo>
                        <a:lnTo>
                          <a:pt x="261" y="214"/>
                        </a:lnTo>
                        <a:lnTo>
                          <a:pt x="258" y="214"/>
                        </a:lnTo>
                        <a:lnTo>
                          <a:pt x="256" y="214"/>
                        </a:lnTo>
                        <a:lnTo>
                          <a:pt x="253" y="214"/>
                        </a:lnTo>
                        <a:lnTo>
                          <a:pt x="252" y="212"/>
                        </a:lnTo>
                        <a:lnTo>
                          <a:pt x="249" y="212"/>
                        </a:lnTo>
                        <a:lnTo>
                          <a:pt x="246" y="209"/>
                        </a:lnTo>
                        <a:lnTo>
                          <a:pt x="244" y="208"/>
                        </a:lnTo>
                        <a:lnTo>
                          <a:pt x="241" y="205"/>
                        </a:lnTo>
                        <a:lnTo>
                          <a:pt x="241" y="202"/>
                        </a:lnTo>
                        <a:lnTo>
                          <a:pt x="240" y="201"/>
                        </a:lnTo>
                        <a:lnTo>
                          <a:pt x="202" y="71"/>
                        </a:lnTo>
                        <a:lnTo>
                          <a:pt x="190" y="71"/>
                        </a:lnTo>
                        <a:lnTo>
                          <a:pt x="253" y="310"/>
                        </a:lnTo>
                        <a:lnTo>
                          <a:pt x="202" y="310"/>
                        </a:lnTo>
                        <a:lnTo>
                          <a:pt x="202" y="479"/>
                        </a:lnTo>
                        <a:lnTo>
                          <a:pt x="202" y="484"/>
                        </a:lnTo>
                        <a:lnTo>
                          <a:pt x="202" y="487"/>
                        </a:lnTo>
                        <a:lnTo>
                          <a:pt x="201" y="488"/>
                        </a:lnTo>
                        <a:lnTo>
                          <a:pt x="198" y="494"/>
                        </a:lnTo>
                        <a:lnTo>
                          <a:pt x="196" y="496"/>
                        </a:lnTo>
                        <a:lnTo>
                          <a:pt x="196" y="499"/>
                        </a:lnTo>
                        <a:lnTo>
                          <a:pt x="190" y="499"/>
                        </a:lnTo>
                        <a:lnTo>
                          <a:pt x="189" y="500"/>
                        </a:lnTo>
                        <a:lnTo>
                          <a:pt x="186" y="503"/>
                        </a:lnTo>
                        <a:lnTo>
                          <a:pt x="184" y="503"/>
                        </a:lnTo>
                        <a:lnTo>
                          <a:pt x="181" y="503"/>
                        </a:lnTo>
                        <a:lnTo>
                          <a:pt x="178" y="503"/>
                        </a:lnTo>
                        <a:lnTo>
                          <a:pt x="174" y="503"/>
                        </a:lnTo>
                        <a:lnTo>
                          <a:pt x="171" y="503"/>
                        </a:lnTo>
                        <a:lnTo>
                          <a:pt x="169" y="500"/>
                        </a:lnTo>
                        <a:lnTo>
                          <a:pt x="166" y="500"/>
                        </a:lnTo>
                        <a:lnTo>
                          <a:pt x="165" y="499"/>
                        </a:lnTo>
                        <a:lnTo>
                          <a:pt x="162" y="496"/>
                        </a:lnTo>
                        <a:lnTo>
                          <a:pt x="159" y="494"/>
                        </a:lnTo>
                        <a:lnTo>
                          <a:pt x="157" y="494"/>
                        </a:lnTo>
                        <a:lnTo>
                          <a:pt x="157" y="488"/>
                        </a:lnTo>
                        <a:lnTo>
                          <a:pt x="154" y="487"/>
                        </a:lnTo>
                        <a:lnTo>
                          <a:pt x="154" y="484"/>
                        </a:lnTo>
                        <a:lnTo>
                          <a:pt x="153" y="481"/>
                        </a:lnTo>
                        <a:lnTo>
                          <a:pt x="153" y="479"/>
                        </a:lnTo>
                        <a:lnTo>
                          <a:pt x="153" y="313"/>
                        </a:lnTo>
                        <a:lnTo>
                          <a:pt x="127" y="313"/>
                        </a:lnTo>
                        <a:lnTo>
                          <a:pt x="127" y="479"/>
                        </a:lnTo>
                        <a:lnTo>
                          <a:pt x="127" y="481"/>
                        </a:lnTo>
                        <a:lnTo>
                          <a:pt x="127" y="484"/>
                        </a:lnTo>
                        <a:lnTo>
                          <a:pt x="126" y="487"/>
                        </a:lnTo>
                        <a:lnTo>
                          <a:pt x="126" y="488"/>
                        </a:lnTo>
                        <a:lnTo>
                          <a:pt x="123" y="494"/>
                        </a:lnTo>
                        <a:lnTo>
                          <a:pt x="121" y="496"/>
                        </a:lnTo>
                        <a:lnTo>
                          <a:pt x="118" y="499"/>
                        </a:lnTo>
                        <a:lnTo>
                          <a:pt x="115" y="499"/>
                        </a:lnTo>
                        <a:lnTo>
                          <a:pt x="114" y="500"/>
                        </a:lnTo>
                        <a:lnTo>
                          <a:pt x="111" y="503"/>
                        </a:lnTo>
                        <a:lnTo>
                          <a:pt x="109" y="503"/>
                        </a:lnTo>
                        <a:lnTo>
                          <a:pt x="106" y="503"/>
                        </a:lnTo>
                        <a:lnTo>
                          <a:pt x="102" y="503"/>
                        </a:lnTo>
                        <a:lnTo>
                          <a:pt x="99" y="503"/>
                        </a:lnTo>
                        <a:lnTo>
                          <a:pt x="96" y="503"/>
                        </a:lnTo>
                        <a:lnTo>
                          <a:pt x="94" y="500"/>
                        </a:lnTo>
                        <a:lnTo>
                          <a:pt x="91" y="500"/>
                        </a:lnTo>
                        <a:lnTo>
                          <a:pt x="90" y="499"/>
                        </a:lnTo>
                        <a:lnTo>
                          <a:pt x="87" y="499"/>
                        </a:lnTo>
                        <a:lnTo>
                          <a:pt x="84" y="496"/>
                        </a:lnTo>
                        <a:lnTo>
                          <a:pt x="82" y="494"/>
                        </a:lnTo>
                        <a:lnTo>
                          <a:pt x="79" y="491"/>
                        </a:lnTo>
                        <a:lnTo>
                          <a:pt x="79" y="488"/>
                        </a:lnTo>
                        <a:lnTo>
                          <a:pt x="78" y="484"/>
                        </a:lnTo>
                        <a:lnTo>
                          <a:pt x="78" y="481"/>
                        </a:lnTo>
                        <a:lnTo>
                          <a:pt x="78" y="479"/>
                        </a:lnTo>
                        <a:lnTo>
                          <a:pt x="78" y="313"/>
                        </a:lnTo>
                        <a:lnTo>
                          <a:pt x="28" y="313"/>
                        </a:lnTo>
                        <a:lnTo>
                          <a:pt x="90" y="71"/>
                        </a:lnTo>
                        <a:lnTo>
                          <a:pt x="78" y="71"/>
                        </a:lnTo>
                        <a:lnTo>
                          <a:pt x="40" y="202"/>
                        </a:lnTo>
                        <a:lnTo>
                          <a:pt x="39" y="205"/>
                        </a:lnTo>
                        <a:lnTo>
                          <a:pt x="39" y="209"/>
                        </a:lnTo>
                        <a:lnTo>
                          <a:pt x="36" y="212"/>
                        </a:lnTo>
                        <a:lnTo>
                          <a:pt x="34" y="214"/>
                        </a:lnTo>
                        <a:lnTo>
                          <a:pt x="31" y="217"/>
                        </a:lnTo>
                        <a:lnTo>
                          <a:pt x="28" y="217"/>
                        </a:lnTo>
                        <a:lnTo>
                          <a:pt x="27" y="220"/>
                        </a:lnTo>
                        <a:lnTo>
                          <a:pt x="22" y="220"/>
                        </a:lnTo>
                        <a:lnTo>
                          <a:pt x="19" y="220"/>
                        </a:lnTo>
                        <a:lnTo>
                          <a:pt x="16" y="220"/>
                        </a:lnTo>
                        <a:lnTo>
                          <a:pt x="15" y="220"/>
                        </a:lnTo>
                        <a:lnTo>
                          <a:pt x="9" y="217"/>
                        </a:lnTo>
                        <a:lnTo>
                          <a:pt x="7" y="214"/>
                        </a:lnTo>
                        <a:lnTo>
                          <a:pt x="4" y="212"/>
                        </a:lnTo>
                        <a:lnTo>
                          <a:pt x="3" y="208"/>
                        </a:lnTo>
                        <a:lnTo>
                          <a:pt x="0" y="205"/>
                        </a:lnTo>
                        <a:lnTo>
                          <a:pt x="0" y="202"/>
                        </a:lnTo>
                        <a:lnTo>
                          <a:pt x="0" y="201"/>
                        </a:lnTo>
                        <a:lnTo>
                          <a:pt x="0" y="198"/>
                        </a:lnTo>
                        <a:lnTo>
                          <a:pt x="0" y="196"/>
                        </a:lnTo>
                        <a:lnTo>
                          <a:pt x="0" y="193"/>
                        </a:lnTo>
                        <a:lnTo>
                          <a:pt x="39" y="40"/>
                        </a:lnTo>
                        <a:lnTo>
                          <a:pt x="40" y="38"/>
                        </a:lnTo>
                        <a:lnTo>
                          <a:pt x="40" y="34"/>
                        </a:lnTo>
                        <a:lnTo>
                          <a:pt x="40" y="31"/>
                        </a:lnTo>
                        <a:lnTo>
                          <a:pt x="43" y="28"/>
                        </a:lnTo>
                        <a:lnTo>
                          <a:pt x="43" y="27"/>
                        </a:lnTo>
                        <a:lnTo>
                          <a:pt x="43" y="24"/>
                        </a:lnTo>
                        <a:lnTo>
                          <a:pt x="46" y="19"/>
                        </a:lnTo>
                        <a:lnTo>
                          <a:pt x="48" y="16"/>
                        </a:lnTo>
                        <a:lnTo>
                          <a:pt x="51" y="15"/>
                        </a:lnTo>
                        <a:lnTo>
                          <a:pt x="52" y="12"/>
                        </a:lnTo>
                        <a:lnTo>
                          <a:pt x="55" y="9"/>
                        </a:lnTo>
                        <a:lnTo>
                          <a:pt x="58" y="7"/>
                        </a:lnTo>
                        <a:lnTo>
                          <a:pt x="60" y="4"/>
                        </a:lnTo>
                        <a:lnTo>
                          <a:pt x="63" y="3"/>
                        </a:lnTo>
                        <a:lnTo>
                          <a:pt x="67" y="3"/>
                        </a:lnTo>
                        <a:lnTo>
                          <a:pt x="72" y="0"/>
                        </a:lnTo>
                        <a:lnTo>
                          <a:pt x="78" y="0"/>
                        </a:lnTo>
                      </a:path>
                    </a:pathLst>
                  </a:custGeom>
                  <a:gradFill rotWithShape="0">
                    <a:gsLst>
                      <a:gs pos="0">
                        <a:srgbClr val="9234DB">
                          <a:gamma/>
                          <a:tint val="33333"/>
                          <a:invGamma/>
                        </a:srgbClr>
                      </a:gs>
                      <a:gs pos="100000">
                        <a:srgbClr val="9234DB"/>
                      </a:gs>
                    </a:gsLst>
                    <a:path path="rect">
                      <a:fillToRect l="50000" t="50000" r="50000" b="50000"/>
                    </a:path>
                  </a:gradFill>
                  <a:ln w="12700" cap="rnd" cmpd="sng">
                    <a:noFill/>
                    <a:prstDash val="solid"/>
                    <a:round/>
                    <a:headEnd type="none" w="med" len="med"/>
                    <a:tailEnd type="none" w="med" len="med"/>
                  </a:ln>
                  <a:effectLst>
                    <a:outerShdw dist="35921" dir="2700000" algn="ctr" rotWithShape="0">
                      <a:schemeClr val="tx1"/>
                    </a:outerShdw>
                  </a:effectLst>
                </p:spPr>
                <p:txBody>
                  <a:bodyPr/>
                  <a:lstStyle/>
                  <a:p>
                    <a:pPr>
                      <a:defRPr/>
                    </a:pPr>
                    <a:endParaRPr lang="zh-CN" altLang="en-US" sz="2100">
                      <a:ea typeface="+mn-ea"/>
                    </a:endParaRPr>
                  </a:p>
                </p:txBody>
              </p:sp>
            </p:grpSp>
          </p:grpSp>
          <p:grpSp>
            <p:nvGrpSpPr>
              <p:cNvPr id="9240" name="Group 103"/>
              <p:cNvGrpSpPr>
                <a:grpSpLocks/>
              </p:cNvGrpSpPr>
              <p:nvPr/>
            </p:nvGrpSpPr>
            <p:grpSpPr bwMode="auto">
              <a:xfrm>
                <a:off x="4329" y="944"/>
                <a:ext cx="477" cy="590"/>
                <a:chOff x="1746" y="2436"/>
                <a:chExt cx="723" cy="895"/>
              </a:xfrm>
            </p:grpSpPr>
            <p:grpSp>
              <p:nvGrpSpPr>
                <p:cNvPr id="9242" name="Group 104"/>
                <p:cNvGrpSpPr>
                  <a:grpSpLocks/>
                </p:cNvGrpSpPr>
                <p:nvPr/>
              </p:nvGrpSpPr>
              <p:grpSpPr bwMode="auto">
                <a:xfrm>
                  <a:off x="1746" y="2764"/>
                  <a:ext cx="653" cy="567"/>
                  <a:chOff x="2058" y="2764"/>
                  <a:chExt cx="653" cy="567"/>
                </a:xfrm>
              </p:grpSpPr>
              <p:sp>
                <p:nvSpPr>
                  <p:cNvPr id="9249" name="Freeform 105"/>
                  <p:cNvSpPr>
                    <a:spLocks/>
                  </p:cNvSpPr>
                  <p:nvPr/>
                </p:nvSpPr>
                <p:spPr bwMode="auto">
                  <a:xfrm rot="2731444" flipH="1">
                    <a:off x="2223" y="2821"/>
                    <a:ext cx="263" cy="464"/>
                  </a:xfrm>
                  <a:custGeom>
                    <a:avLst/>
                    <a:gdLst>
                      <a:gd name="T0" fmla="*/ 531 w 531"/>
                      <a:gd name="T1" fmla="*/ 51 h 495"/>
                      <a:gd name="T2" fmla="*/ 426 w 531"/>
                      <a:gd name="T3" fmla="*/ 0 h 495"/>
                      <a:gd name="T4" fmla="*/ 318 w 531"/>
                      <a:gd name="T5" fmla="*/ 0 h 495"/>
                      <a:gd name="T6" fmla="*/ 210 w 531"/>
                      <a:gd name="T7" fmla="*/ 117 h 495"/>
                      <a:gd name="T8" fmla="*/ 228 w 531"/>
                      <a:gd name="T9" fmla="*/ 210 h 495"/>
                      <a:gd name="T10" fmla="*/ 0 w 531"/>
                      <a:gd name="T11" fmla="*/ 423 h 495"/>
                      <a:gd name="T12" fmla="*/ 0 w 531"/>
                      <a:gd name="T13" fmla="*/ 489 h 495"/>
                      <a:gd name="T14" fmla="*/ 30 w 531"/>
                      <a:gd name="T15" fmla="*/ 489 h 495"/>
                      <a:gd name="T16" fmla="*/ 84 w 531"/>
                      <a:gd name="T17" fmla="*/ 495 h 495"/>
                      <a:gd name="T18" fmla="*/ 135 w 531"/>
                      <a:gd name="T19" fmla="*/ 477 h 495"/>
                      <a:gd name="T20" fmla="*/ 138 w 531"/>
                      <a:gd name="T21" fmla="*/ 450 h 495"/>
                      <a:gd name="T22" fmla="*/ 123 w 531"/>
                      <a:gd name="T23" fmla="*/ 429 h 495"/>
                      <a:gd name="T24" fmla="*/ 198 w 531"/>
                      <a:gd name="T25" fmla="*/ 426 h 495"/>
                      <a:gd name="T26" fmla="*/ 228 w 531"/>
                      <a:gd name="T27" fmla="*/ 402 h 495"/>
                      <a:gd name="T28" fmla="*/ 213 w 531"/>
                      <a:gd name="T29" fmla="*/ 384 h 495"/>
                      <a:gd name="T30" fmla="*/ 207 w 531"/>
                      <a:gd name="T31" fmla="*/ 363 h 495"/>
                      <a:gd name="T32" fmla="*/ 282 w 531"/>
                      <a:gd name="T33" fmla="*/ 360 h 495"/>
                      <a:gd name="T34" fmla="*/ 303 w 531"/>
                      <a:gd name="T35" fmla="*/ 333 h 495"/>
                      <a:gd name="T36" fmla="*/ 270 w 531"/>
                      <a:gd name="T37" fmla="*/ 300 h 495"/>
                      <a:gd name="T38" fmla="*/ 312 w 531"/>
                      <a:gd name="T39" fmla="*/ 255 h 495"/>
                      <a:gd name="T40" fmla="*/ 426 w 531"/>
                      <a:gd name="T41" fmla="*/ 255 h 495"/>
                      <a:gd name="T42" fmla="*/ 525 w 531"/>
                      <a:gd name="T43" fmla="*/ 156 h 495"/>
                      <a:gd name="T44" fmla="*/ 531 w 531"/>
                      <a:gd name="T45" fmla="*/ 51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1"/>
                      <a:gd name="T70" fmla="*/ 0 h 495"/>
                      <a:gd name="T71" fmla="*/ 531 w 531"/>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1" h="495">
                        <a:moveTo>
                          <a:pt x="531" y="51"/>
                        </a:moveTo>
                        <a:lnTo>
                          <a:pt x="426" y="0"/>
                        </a:lnTo>
                        <a:lnTo>
                          <a:pt x="318" y="0"/>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1" y="51"/>
                        </a:lnTo>
                        <a:close/>
                      </a:path>
                    </a:pathLst>
                  </a:custGeom>
                  <a:solidFill>
                    <a:srgbClr val="C0C0C0"/>
                  </a:solidFill>
                  <a:ln w="6350">
                    <a:solidFill>
                      <a:schemeClr val="tx1"/>
                    </a:solidFill>
                    <a:round/>
                    <a:headEnd/>
                    <a:tailEnd/>
                  </a:ln>
                </p:spPr>
                <p:txBody>
                  <a:bodyPr wrap="none" tIns="20574" bIns="20574" anchor="ctr">
                    <a:spAutoFit/>
                  </a:bodyPr>
                  <a:lstStyle/>
                  <a:p>
                    <a:endParaRPr lang="zh-CN" altLang="en-US" sz="2100"/>
                  </a:p>
                </p:txBody>
              </p:sp>
              <p:sp>
                <p:nvSpPr>
                  <p:cNvPr id="9250" name="Freeform 106"/>
                  <p:cNvSpPr>
                    <a:spLocks/>
                  </p:cNvSpPr>
                  <p:nvPr/>
                </p:nvSpPr>
                <p:spPr bwMode="auto">
                  <a:xfrm>
                    <a:off x="2254" y="2802"/>
                    <a:ext cx="235" cy="520"/>
                  </a:xfrm>
                  <a:custGeom>
                    <a:avLst/>
                    <a:gdLst>
                      <a:gd name="T0" fmla="*/ 59 w 251"/>
                      <a:gd name="T1" fmla="*/ 0 h 681"/>
                      <a:gd name="T2" fmla="*/ 181 w 251"/>
                      <a:gd name="T3" fmla="*/ 35 h 681"/>
                      <a:gd name="T4" fmla="*/ 251 w 251"/>
                      <a:gd name="T5" fmla="*/ 110 h 681"/>
                      <a:gd name="T6" fmla="*/ 249 w 251"/>
                      <a:gd name="T7" fmla="*/ 271 h 681"/>
                      <a:gd name="T8" fmla="*/ 170 w 251"/>
                      <a:gd name="T9" fmla="*/ 323 h 681"/>
                      <a:gd name="T10" fmla="*/ 168 w 251"/>
                      <a:gd name="T11" fmla="*/ 645 h 681"/>
                      <a:gd name="T12" fmla="*/ 131 w 251"/>
                      <a:gd name="T13" fmla="*/ 681 h 681"/>
                      <a:gd name="T14" fmla="*/ 110 w 251"/>
                      <a:gd name="T15" fmla="*/ 660 h 681"/>
                      <a:gd name="T16" fmla="*/ 68 w 251"/>
                      <a:gd name="T17" fmla="*/ 626 h 681"/>
                      <a:gd name="T18" fmla="*/ 45 w 251"/>
                      <a:gd name="T19" fmla="*/ 577 h 681"/>
                      <a:gd name="T20" fmla="*/ 62 w 251"/>
                      <a:gd name="T21" fmla="*/ 555 h 681"/>
                      <a:gd name="T22" fmla="*/ 88 w 251"/>
                      <a:gd name="T23" fmla="*/ 551 h 681"/>
                      <a:gd name="T24" fmla="*/ 37 w 251"/>
                      <a:gd name="T25" fmla="*/ 496 h 681"/>
                      <a:gd name="T26" fmla="*/ 33 w 251"/>
                      <a:gd name="T27" fmla="*/ 458 h 681"/>
                      <a:gd name="T28" fmla="*/ 57 w 251"/>
                      <a:gd name="T29" fmla="*/ 456 h 681"/>
                      <a:gd name="T30" fmla="*/ 76 w 251"/>
                      <a:gd name="T31" fmla="*/ 445 h 681"/>
                      <a:gd name="T32" fmla="*/ 25 w 251"/>
                      <a:gd name="T33" fmla="*/ 390 h 681"/>
                      <a:gd name="T34" fmla="*/ 30 w 251"/>
                      <a:gd name="T35" fmla="*/ 356 h 681"/>
                      <a:gd name="T36" fmla="*/ 77 w 251"/>
                      <a:gd name="T37" fmla="*/ 356 h 681"/>
                      <a:gd name="T38" fmla="*/ 79 w 251"/>
                      <a:gd name="T39" fmla="*/ 295 h 681"/>
                      <a:gd name="T40" fmla="*/ 0 w 251"/>
                      <a:gd name="T41" fmla="*/ 213 h 681"/>
                      <a:gd name="T42" fmla="*/ 1 w 251"/>
                      <a:gd name="T43" fmla="*/ 73 h 681"/>
                      <a:gd name="T44" fmla="*/ 59 w 251"/>
                      <a:gd name="T45" fmla="*/ 0 h 6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1"/>
                      <a:gd name="T70" fmla="*/ 0 h 681"/>
                      <a:gd name="T71" fmla="*/ 251 w 251"/>
                      <a:gd name="T72" fmla="*/ 681 h 6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1" h="681">
                        <a:moveTo>
                          <a:pt x="59" y="0"/>
                        </a:moveTo>
                        <a:lnTo>
                          <a:pt x="181" y="35"/>
                        </a:lnTo>
                        <a:lnTo>
                          <a:pt x="251" y="110"/>
                        </a:lnTo>
                        <a:lnTo>
                          <a:pt x="249" y="271"/>
                        </a:lnTo>
                        <a:lnTo>
                          <a:pt x="170" y="323"/>
                        </a:lnTo>
                        <a:lnTo>
                          <a:pt x="168" y="645"/>
                        </a:lnTo>
                        <a:lnTo>
                          <a:pt x="131" y="681"/>
                        </a:lnTo>
                        <a:lnTo>
                          <a:pt x="110" y="660"/>
                        </a:lnTo>
                        <a:lnTo>
                          <a:pt x="68" y="626"/>
                        </a:lnTo>
                        <a:lnTo>
                          <a:pt x="45" y="577"/>
                        </a:lnTo>
                        <a:lnTo>
                          <a:pt x="62" y="555"/>
                        </a:lnTo>
                        <a:lnTo>
                          <a:pt x="88" y="551"/>
                        </a:lnTo>
                        <a:lnTo>
                          <a:pt x="37" y="496"/>
                        </a:lnTo>
                        <a:lnTo>
                          <a:pt x="33" y="458"/>
                        </a:lnTo>
                        <a:lnTo>
                          <a:pt x="57" y="456"/>
                        </a:lnTo>
                        <a:lnTo>
                          <a:pt x="76" y="445"/>
                        </a:lnTo>
                        <a:lnTo>
                          <a:pt x="25" y="390"/>
                        </a:lnTo>
                        <a:lnTo>
                          <a:pt x="30" y="356"/>
                        </a:lnTo>
                        <a:lnTo>
                          <a:pt x="77" y="356"/>
                        </a:lnTo>
                        <a:lnTo>
                          <a:pt x="79" y="295"/>
                        </a:lnTo>
                        <a:lnTo>
                          <a:pt x="0" y="213"/>
                        </a:lnTo>
                        <a:lnTo>
                          <a:pt x="1" y="73"/>
                        </a:lnTo>
                        <a:lnTo>
                          <a:pt x="59" y="0"/>
                        </a:lnTo>
                        <a:close/>
                      </a:path>
                    </a:pathLst>
                  </a:custGeom>
                  <a:solidFill>
                    <a:schemeClr val="bg1"/>
                  </a:solidFill>
                  <a:ln w="6350">
                    <a:solidFill>
                      <a:schemeClr val="tx1"/>
                    </a:solidFill>
                    <a:round/>
                    <a:headEnd/>
                    <a:tailEnd/>
                  </a:ln>
                </p:spPr>
                <p:txBody>
                  <a:bodyPr wrap="none" tIns="20574" bIns="20574" anchor="ctr">
                    <a:spAutoFit/>
                  </a:bodyPr>
                  <a:lstStyle/>
                  <a:p>
                    <a:endParaRPr lang="zh-CN" altLang="en-US" sz="2100"/>
                  </a:p>
                </p:txBody>
              </p:sp>
              <p:sp>
                <p:nvSpPr>
                  <p:cNvPr id="9251" name="Line 107"/>
                  <p:cNvSpPr>
                    <a:spLocks noChangeShapeType="1"/>
                  </p:cNvSpPr>
                  <p:nvPr/>
                </p:nvSpPr>
                <p:spPr bwMode="auto">
                  <a:xfrm rot="2731444" flipH="1" flipV="1">
                    <a:off x="2278" y="3100"/>
                    <a:ext cx="232" cy="230"/>
                  </a:xfrm>
                  <a:prstGeom prst="line">
                    <a:avLst/>
                  </a:prstGeom>
                  <a:noFill/>
                  <a:ln w="6350">
                    <a:solidFill>
                      <a:schemeClr val="tx1"/>
                    </a:solidFill>
                    <a:round/>
                    <a:headEnd/>
                    <a:tailEnd/>
                  </a:ln>
                </p:spPr>
                <p:txBody>
                  <a:bodyPr tIns="20574" bIns="20574" anchor="ctr">
                    <a:spAutoFit/>
                  </a:bodyPr>
                  <a:lstStyle/>
                  <a:p>
                    <a:endParaRPr lang="zh-CN" altLang="en-US" sz="2100"/>
                  </a:p>
                </p:txBody>
              </p:sp>
              <p:sp>
                <p:nvSpPr>
                  <p:cNvPr id="9252" name="Oval 108"/>
                  <p:cNvSpPr>
                    <a:spLocks noChangeArrowheads="1"/>
                  </p:cNvSpPr>
                  <p:nvPr/>
                </p:nvSpPr>
                <p:spPr bwMode="auto">
                  <a:xfrm rot="2731444" flipH="1">
                    <a:off x="2341" y="2481"/>
                    <a:ext cx="87" cy="653"/>
                  </a:xfrm>
                  <a:prstGeom prst="ellipse">
                    <a:avLst/>
                  </a:prstGeom>
                  <a:solidFill>
                    <a:schemeClr val="bg1"/>
                  </a:solidFill>
                  <a:ln w="6350">
                    <a:solidFill>
                      <a:schemeClr val="tx1"/>
                    </a:solidFill>
                    <a:round/>
                    <a:headEnd/>
                    <a:tailEnd/>
                  </a:ln>
                </p:spPr>
                <p:txBody>
                  <a:bodyPr tIns="20574" bIns="20574" anchor="ctr">
                    <a:spAutoFit/>
                  </a:bodyPr>
                  <a:lstStyle/>
                  <a:p>
                    <a:endParaRPr lang="zh-CN" altLang="en-US" sz="2100"/>
                  </a:p>
                </p:txBody>
              </p:sp>
            </p:grpSp>
            <p:grpSp>
              <p:nvGrpSpPr>
                <p:cNvPr id="9243" name="Group 109"/>
                <p:cNvGrpSpPr>
                  <a:grpSpLocks/>
                </p:cNvGrpSpPr>
                <p:nvPr/>
              </p:nvGrpSpPr>
              <p:grpSpPr bwMode="auto">
                <a:xfrm>
                  <a:off x="1958" y="2436"/>
                  <a:ext cx="511" cy="861"/>
                  <a:chOff x="2272" y="2436"/>
                  <a:chExt cx="511" cy="861"/>
                </a:xfrm>
              </p:grpSpPr>
              <p:sp>
                <p:nvSpPr>
                  <p:cNvPr id="9245" name="Freeform 110"/>
                  <p:cNvSpPr>
                    <a:spLocks/>
                  </p:cNvSpPr>
                  <p:nvPr/>
                </p:nvSpPr>
                <p:spPr bwMode="auto">
                  <a:xfrm>
                    <a:off x="2288" y="2777"/>
                    <a:ext cx="235" cy="520"/>
                  </a:xfrm>
                  <a:custGeom>
                    <a:avLst/>
                    <a:gdLst>
                      <a:gd name="T0" fmla="*/ 14 w 464"/>
                      <a:gd name="T1" fmla="*/ 20 h 552"/>
                      <a:gd name="T2" fmla="*/ 32 w 464"/>
                      <a:gd name="T3" fmla="*/ 0 h 552"/>
                      <a:gd name="T4" fmla="*/ 233 w 464"/>
                      <a:gd name="T5" fmla="*/ 11 h 552"/>
                      <a:gd name="T6" fmla="*/ 317 w 464"/>
                      <a:gd name="T7" fmla="*/ 147 h 552"/>
                      <a:gd name="T8" fmla="*/ 281 w 464"/>
                      <a:gd name="T9" fmla="*/ 234 h 552"/>
                      <a:gd name="T10" fmla="*/ 458 w 464"/>
                      <a:gd name="T11" fmla="*/ 458 h 552"/>
                      <a:gd name="T12" fmla="*/ 464 w 464"/>
                      <a:gd name="T13" fmla="*/ 487 h 552"/>
                      <a:gd name="T14" fmla="*/ 451 w 464"/>
                      <a:gd name="T15" fmla="*/ 552 h 552"/>
                      <a:gd name="T16" fmla="*/ 422 w 464"/>
                      <a:gd name="T17" fmla="*/ 546 h 552"/>
                      <a:gd name="T18" fmla="*/ 368 w 464"/>
                      <a:gd name="T19" fmla="*/ 542 h 552"/>
                      <a:gd name="T20" fmla="*/ 321 w 464"/>
                      <a:gd name="T21" fmla="*/ 514 h 552"/>
                      <a:gd name="T22" fmla="*/ 323 w 464"/>
                      <a:gd name="T23" fmla="*/ 487 h 552"/>
                      <a:gd name="T24" fmla="*/ 342 w 464"/>
                      <a:gd name="T25" fmla="*/ 470 h 552"/>
                      <a:gd name="T26" fmla="*/ 269 w 464"/>
                      <a:gd name="T27" fmla="*/ 452 h 552"/>
                      <a:gd name="T28" fmla="*/ 244 w 464"/>
                      <a:gd name="T29" fmla="*/ 423 h 552"/>
                      <a:gd name="T30" fmla="*/ 248 w 464"/>
                      <a:gd name="T31" fmla="*/ 402 h 552"/>
                      <a:gd name="T32" fmla="*/ 272 w 464"/>
                      <a:gd name="T33" fmla="*/ 389 h 552"/>
                      <a:gd name="T34" fmla="*/ 199 w 464"/>
                      <a:gd name="T35" fmla="*/ 371 h 552"/>
                      <a:gd name="T36" fmla="*/ 184 w 464"/>
                      <a:gd name="T37" fmla="*/ 341 h 552"/>
                      <a:gd name="T38" fmla="*/ 188 w 464"/>
                      <a:gd name="T39" fmla="*/ 316 h 552"/>
                      <a:gd name="T40" fmla="*/ 226 w 464"/>
                      <a:gd name="T41" fmla="*/ 312 h 552"/>
                      <a:gd name="T42" fmla="*/ 190 w 464"/>
                      <a:gd name="T43" fmla="*/ 263 h 552"/>
                      <a:gd name="T44" fmla="*/ 78 w 464"/>
                      <a:gd name="T45" fmla="*/ 241 h 552"/>
                      <a:gd name="T46" fmla="*/ 0 w 464"/>
                      <a:gd name="T47" fmla="*/ 125 h 552"/>
                      <a:gd name="T48" fmla="*/ 14 w 464"/>
                      <a:gd name="T49" fmla="*/ 20 h 5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4"/>
                      <a:gd name="T76" fmla="*/ 0 h 552"/>
                      <a:gd name="T77" fmla="*/ 464 w 464"/>
                      <a:gd name="T78" fmla="*/ 552 h 5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4" h="552">
                        <a:moveTo>
                          <a:pt x="14" y="20"/>
                        </a:moveTo>
                        <a:lnTo>
                          <a:pt x="32" y="0"/>
                        </a:lnTo>
                        <a:lnTo>
                          <a:pt x="233" y="11"/>
                        </a:lnTo>
                        <a:lnTo>
                          <a:pt x="317" y="147"/>
                        </a:lnTo>
                        <a:lnTo>
                          <a:pt x="281" y="234"/>
                        </a:lnTo>
                        <a:lnTo>
                          <a:pt x="458" y="458"/>
                        </a:lnTo>
                        <a:lnTo>
                          <a:pt x="464" y="487"/>
                        </a:lnTo>
                        <a:lnTo>
                          <a:pt x="451" y="552"/>
                        </a:lnTo>
                        <a:lnTo>
                          <a:pt x="422" y="546"/>
                        </a:lnTo>
                        <a:lnTo>
                          <a:pt x="368" y="542"/>
                        </a:lnTo>
                        <a:lnTo>
                          <a:pt x="321" y="514"/>
                        </a:lnTo>
                        <a:lnTo>
                          <a:pt x="323" y="487"/>
                        </a:lnTo>
                        <a:lnTo>
                          <a:pt x="342" y="470"/>
                        </a:lnTo>
                        <a:lnTo>
                          <a:pt x="269" y="452"/>
                        </a:lnTo>
                        <a:lnTo>
                          <a:pt x="244" y="423"/>
                        </a:lnTo>
                        <a:lnTo>
                          <a:pt x="248" y="402"/>
                        </a:lnTo>
                        <a:lnTo>
                          <a:pt x="272" y="389"/>
                        </a:lnTo>
                        <a:lnTo>
                          <a:pt x="199" y="371"/>
                        </a:lnTo>
                        <a:lnTo>
                          <a:pt x="184" y="341"/>
                        </a:lnTo>
                        <a:lnTo>
                          <a:pt x="188" y="316"/>
                        </a:lnTo>
                        <a:lnTo>
                          <a:pt x="226" y="312"/>
                        </a:lnTo>
                        <a:lnTo>
                          <a:pt x="190" y="263"/>
                        </a:lnTo>
                        <a:lnTo>
                          <a:pt x="78" y="241"/>
                        </a:lnTo>
                        <a:lnTo>
                          <a:pt x="0" y="125"/>
                        </a:lnTo>
                        <a:lnTo>
                          <a:pt x="14" y="20"/>
                        </a:lnTo>
                        <a:close/>
                      </a:path>
                    </a:pathLst>
                  </a:custGeom>
                  <a:solidFill>
                    <a:srgbClr val="E07000"/>
                  </a:solidFill>
                  <a:ln w="6350">
                    <a:noFill/>
                    <a:round/>
                    <a:headEnd/>
                    <a:tailEnd/>
                  </a:ln>
                </p:spPr>
                <p:txBody>
                  <a:bodyPr wrap="none" tIns="20574" bIns="20574" anchor="ctr">
                    <a:spAutoFit/>
                  </a:bodyPr>
                  <a:lstStyle/>
                  <a:p>
                    <a:endParaRPr lang="zh-CN" altLang="en-US" sz="2100"/>
                  </a:p>
                </p:txBody>
              </p:sp>
              <p:sp>
                <p:nvSpPr>
                  <p:cNvPr id="9246" name="Freeform 111"/>
                  <p:cNvSpPr>
                    <a:spLocks/>
                  </p:cNvSpPr>
                  <p:nvPr/>
                </p:nvSpPr>
                <p:spPr bwMode="auto">
                  <a:xfrm rot="661869" flipH="1">
                    <a:off x="2272" y="2751"/>
                    <a:ext cx="511" cy="495"/>
                  </a:xfrm>
                  <a:custGeom>
                    <a:avLst/>
                    <a:gdLst>
                      <a:gd name="T0" fmla="*/ 127 w 537"/>
                      <a:gd name="T1" fmla="*/ 63 h 495"/>
                      <a:gd name="T2" fmla="*/ 101 w 537"/>
                      <a:gd name="T3" fmla="*/ 0 h 495"/>
                      <a:gd name="T4" fmla="*/ 76 w 537"/>
                      <a:gd name="T5" fmla="*/ 3 h 495"/>
                      <a:gd name="T6" fmla="*/ 49 w 537"/>
                      <a:gd name="T7" fmla="*/ 117 h 495"/>
                      <a:gd name="T8" fmla="*/ 54 w 537"/>
                      <a:gd name="T9" fmla="*/ 210 h 495"/>
                      <a:gd name="T10" fmla="*/ 0 w 537"/>
                      <a:gd name="T11" fmla="*/ 423 h 495"/>
                      <a:gd name="T12" fmla="*/ 0 w 537"/>
                      <a:gd name="T13" fmla="*/ 489 h 495"/>
                      <a:gd name="T14" fmla="*/ 10 w 537"/>
                      <a:gd name="T15" fmla="*/ 489 h 495"/>
                      <a:gd name="T16" fmla="*/ 21 w 537"/>
                      <a:gd name="T17" fmla="*/ 495 h 495"/>
                      <a:gd name="T18" fmla="*/ 31 w 537"/>
                      <a:gd name="T19" fmla="*/ 477 h 495"/>
                      <a:gd name="T20" fmla="*/ 33 w 537"/>
                      <a:gd name="T21" fmla="*/ 450 h 495"/>
                      <a:gd name="T22" fmla="*/ 29 w 537"/>
                      <a:gd name="T23" fmla="*/ 429 h 495"/>
                      <a:gd name="T24" fmla="*/ 47 w 537"/>
                      <a:gd name="T25" fmla="*/ 426 h 495"/>
                      <a:gd name="T26" fmla="*/ 54 w 537"/>
                      <a:gd name="T27" fmla="*/ 402 h 495"/>
                      <a:gd name="T28" fmla="*/ 51 w 537"/>
                      <a:gd name="T29" fmla="*/ 384 h 495"/>
                      <a:gd name="T30" fmla="*/ 49 w 537"/>
                      <a:gd name="T31" fmla="*/ 363 h 495"/>
                      <a:gd name="T32" fmla="*/ 66 w 537"/>
                      <a:gd name="T33" fmla="*/ 360 h 495"/>
                      <a:gd name="T34" fmla="*/ 72 w 537"/>
                      <a:gd name="T35" fmla="*/ 333 h 495"/>
                      <a:gd name="T36" fmla="*/ 64 w 537"/>
                      <a:gd name="T37" fmla="*/ 300 h 495"/>
                      <a:gd name="T38" fmla="*/ 74 w 537"/>
                      <a:gd name="T39" fmla="*/ 255 h 495"/>
                      <a:gd name="T40" fmla="*/ 101 w 537"/>
                      <a:gd name="T41" fmla="*/ 255 h 495"/>
                      <a:gd name="T42" fmla="*/ 125 w 537"/>
                      <a:gd name="T43" fmla="*/ 156 h 495"/>
                      <a:gd name="T44" fmla="*/ 127 w 537"/>
                      <a:gd name="T45" fmla="*/ 63 h 4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7"/>
                      <a:gd name="T70" fmla="*/ 0 h 495"/>
                      <a:gd name="T71" fmla="*/ 537 w 537"/>
                      <a:gd name="T72" fmla="*/ 495 h 4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7" h="495">
                        <a:moveTo>
                          <a:pt x="537" y="63"/>
                        </a:moveTo>
                        <a:lnTo>
                          <a:pt x="426" y="0"/>
                        </a:lnTo>
                        <a:lnTo>
                          <a:pt x="324" y="3"/>
                        </a:lnTo>
                        <a:lnTo>
                          <a:pt x="210" y="117"/>
                        </a:lnTo>
                        <a:lnTo>
                          <a:pt x="228" y="210"/>
                        </a:lnTo>
                        <a:lnTo>
                          <a:pt x="0" y="423"/>
                        </a:lnTo>
                        <a:lnTo>
                          <a:pt x="0" y="489"/>
                        </a:lnTo>
                        <a:lnTo>
                          <a:pt x="30" y="489"/>
                        </a:lnTo>
                        <a:lnTo>
                          <a:pt x="84" y="495"/>
                        </a:lnTo>
                        <a:lnTo>
                          <a:pt x="135" y="477"/>
                        </a:lnTo>
                        <a:lnTo>
                          <a:pt x="138" y="450"/>
                        </a:lnTo>
                        <a:lnTo>
                          <a:pt x="123" y="429"/>
                        </a:lnTo>
                        <a:lnTo>
                          <a:pt x="198" y="426"/>
                        </a:lnTo>
                        <a:lnTo>
                          <a:pt x="228" y="402"/>
                        </a:lnTo>
                        <a:lnTo>
                          <a:pt x="213" y="384"/>
                        </a:lnTo>
                        <a:lnTo>
                          <a:pt x="207" y="363"/>
                        </a:lnTo>
                        <a:lnTo>
                          <a:pt x="282" y="360"/>
                        </a:lnTo>
                        <a:lnTo>
                          <a:pt x="303" y="333"/>
                        </a:lnTo>
                        <a:lnTo>
                          <a:pt x="270" y="300"/>
                        </a:lnTo>
                        <a:lnTo>
                          <a:pt x="312" y="255"/>
                        </a:lnTo>
                        <a:lnTo>
                          <a:pt x="426" y="255"/>
                        </a:lnTo>
                        <a:lnTo>
                          <a:pt x="525" y="156"/>
                        </a:lnTo>
                        <a:lnTo>
                          <a:pt x="537" y="63"/>
                        </a:lnTo>
                        <a:close/>
                      </a:path>
                    </a:pathLst>
                  </a:custGeom>
                  <a:gradFill rotWithShape="0">
                    <a:gsLst>
                      <a:gs pos="0">
                        <a:srgbClr val="D9BF40"/>
                      </a:gs>
                      <a:gs pos="100000">
                        <a:srgbClr val="FFFF99"/>
                      </a:gs>
                    </a:gsLst>
                    <a:lin ang="18900000" scaled="1"/>
                  </a:gradFill>
                  <a:ln w="9525">
                    <a:solidFill>
                      <a:srgbClr val="E07000"/>
                    </a:solidFill>
                    <a:round/>
                    <a:headEnd/>
                    <a:tailEnd/>
                  </a:ln>
                </p:spPr>
                <p:txBody>
                  <a:bodyPr/>
                  <a:lstStyle/>
                  <a:p>
                    <a:endParaRPr lang="zh-CN" altLang="en-US" sz="2100"/>
                  </a:p>
                </p:txBody>
              </p:sp>
              <p:sp>
                <p:nvSpPr>
                  <p:cNvPr id="9247" name="Line 112"/>
                  <p:cNvSpPr>
                    <a:spLocks noChangeShapeType="1"/>
                  </p:cNvSpPr>
                  <p:nvPr/>
                </p:nvSpPr>
                <p:spPr bwMode="auto">
                  <a:xfrm rot="661869" flipH="1" flipV="1">
                    <a:off x="2528" y="3011"/>
                    <a:ext cx="231" cy="225"/>
                  </a:xfrm>
                  <a:prstGeom prst="line">
                    <a:avLst/>
                  </a:prstGeom>
                  <a:noFill/>
                  <a:ln w="12700">
                    <a:solidFill>
                      <a:srgbClr val="E07000"/>
                    </a:solidFill>
                    <a:round/>
                    <a:headEnd/>
                    <a:tailEnd/>
                  </a:ln>
                </p:spPr>
                <p:txBody>
                  <a:bodyPr tIns="20574" bIns="20574" anchor="ctr">
                    <a:spAutoFit/>
                  </a:bodyPr>
                  <a:lstStyle/>
                  <a:p>
                    <a:endParaRPr lang="zh-CN" altLang="en-US" sz="2100"/>
                  </a:p>
                </p:txBody>
              </p:sp>
              <p:sp>
                <p:nvSpPr>
                  <p:cNvPr id="9248" name="Oval 113"/>
                  <p:cNvSpPr>
                    <a:spLocks noChangeArrowheads="1"/>
                  </p:cNvSpPr>
                  <p:nvPr/>
                </p:nvSpPr>
                <p:spPr bwMode="auto">
                  <a:xfrm rot="661869" flipH="1">
                    <a:off x="2377" y="2436"/>
                    <a:ext cx="87" cy="731"/>
                  </a:xfrm>
                  <a:prstGeom prst="ellipse">
                    <a:avLst/>
                  </a:prstGeom>
                  <a:solidFill>
                    <a:srgbClr val="E07000"/>
                  </a:solidFill>
                  <a:ln w="6350">
                    <a:solidFill>
                      <a:srgbClr val="E07000"/>
                    </a:solidFill>
                    <a:round/>
                    <a:headEnd/>
                    <a:tailEnd/>
                  </a:ln>
                </p:spPr>
                <p:txBody>
                  <a:bodyPr tIns="20574" bIns="20574" anchor="ctr">
                    <a:spAutoFit/>
                  </a:bodyPr>
                  <a:lstStyle/>
                  <a:p>
                    <a:endParaRPr lang="zh-CN" altLang="en-US" sz="2100"/>
                  </a:p>
                </p:txBody>
              </p:sp>
            </p:grpSp>
            <p:sp>
              <p:nvSpPr>
                <p:cNvPr id="9244" name="Arc 114"/>
                <p:cNvSpPr>
                  <a:spLocks/>
                </p:cNvSpPr>
                <p:nvPr/>
              </p:nvSpPr>
              <p:spPr bwMode="auto">
                <a:xfrm rot="3134064" flipH="1">
                  <a:off x="1974" y="2520"/>
                  <a:ext cx="154" cy="464"/>
                </a:xfrm>
                <a:custGeom>
                  <a:avLst/>
                  <a:gdLst>
                    <a:gd name="T0" fmla="*/ 0 w 41351"/>
                    <a:gd name="T1" fmla="*/ 0 h 38402"/>
                    <a:gd name="T2" fmla="*/ 0 w 41351"/>
                    <a:gd name="T3" fmla="*/ 0 h 38402"/>
                    <a:gd name="T4" fmla="*/ 0 w 41351"/>
                    <a:gd name="T5" fmla="*/ 0 h 38402"/>
                    <a:gd name="T6" fmla="*/ 0 60000 65536"/>
                    <a:gd name="T7" fmla="*/ 0 60000 65536"/>
                    <a:gd name="T8" fmla="*/ 0 60000 65536"/>
                    <a:gd name="T9" fmla="*/ 0 w 41351"/>
                    <a:gd name="T10" fmla="*/ 0 h 38402"/>
                    <a:gd name="T11" fmla="*/ 41351 w 41351"/>
                    <a:gd name="T12" fmla="*/ 38402 h 38402"/>
                  </a:gdLst>
                  <a:ahLst/>
                  <a:cxnLst>
                    <a:cxn ang="T6">
                      <a:pos x="T0" y="T1"/>
                    </a:cxn>
                    <a:cxn ang="T7">
                      <a:pos x="T2" y="T3"/>
                    </a:cxn>
                    <a:cxn ang="T8">
                      <a:pos x="T4" y="T5"/>
                    </a:cxn>
                  </a:cxnLst>
                  <a:rect l="T9" t="T10" r="T11" b="T12"/>
                  <a:pathLst>
                    <a:path w="41351" h="38402" fill="none" extrusionOk="0">
                      <a:moveTo>
                        <a:pt x="0" y="12855"/>
                      </a:moveTo>
                      <a:cubicBezTo>
                        <a:pt x="3460" y="5039"/>
                        <a:pt x="11203" y="-1"/>
                        <a:pt x="19751" y="0"/>
                      </a:cubicBezTo>
                      <a:cubicBezTo>
                        <a:pt x="31680" y="0"/>
                        <a:pt x="41351" y="9670"/>
                        <a:pt x="41351" y="21600"/>
                      </a:cubicBezTo>
                      <a:cubicBezTo>
                        <a:pt x="41351" y="28125"/>
                        <a:pt x="38400" y="34301"/>
                        <a:pt x="33324" y="38401"/>
                      </a:cubicBezTo>
                    </a:path>
                    <a:path w="41351" h="38402" stroke="0" extrusionOk="0">
                      <a:moveTo>
                        <a:pt x="0" y="12855"/>
                      </a:moveTo>
                      <a:cubicBezTo>
                        <a:pt x="3460" y="5039"/>
                        <a:pt x="11203" y="-1"/>
                        <a:pt x="19751" y="0"/>
                      </a:cubicBezTo>
                      <a:cubicBezTo>
                        <a:pt x="31680" y="0"/>
                        <a:pt x="41351" y="9670"/>
                        <a:pt x="41351" y="21600"/>
                      </a:cubicBezTo>
                      <a:cubicBezTo>
                        <a:pt x="41351" y="28125"/>
                        <a:pt x="38400" y="34301"/>
                        <a:pt x="33324" y="38401"/>
                      </a:cubicBezTo>
                      <a:lnTo>
                        <a:pt x="19751" y="21600"/>
                      </a:lnTo>
                      <a:close/>
                    </a:path>
                  </a:pathLst>
                </a:custGeom>
                <a:noFill/>
                <a:ln w="6350">
                  <a:solidFill>
                    <a:schemeClr val="tx1"/>
                  </a:solidFill>
                  <a:round/>
                  <a:headEnd/>
                  <a:tailEnd/>
                </a:ln>
              </p:spPr>
              <p:txBody>
                <a:bodyPr tIns="20574" bIns="20574" anchor="ctr">
                  <a:spAutoFit/>
                </a:bodyPr>
                <a:lstStyle/>
                <a:p>
                  <a:endParaRPr lang="zh-CN" altLang="en-US" sz="2100"/>
                </a:p>
              </p:txBody>
            </p:sp>
          </p:grpSp>
          <p:sp>
            <p:nvSpPr>
              <p:cNvPr id="402547" name="AutoShape 115"/>
              <p:cNvSpPr>
                <a:spLocks noChangeArrowheads="1"/>
              </p:cNvSpPr>
              <p:nvPr/>
            </p:nvSpPr>
            <p:spPr bwMode="auto">
              <a:xfrm>
                <a:off x="2547" y="1008"/>
                <a:ext cx="614" cy="415"/>
              </a:xfrm>
              <a:prstGeom prst="rightArrow">
                <a:avLst>
                  <a:gd name="adj1" fmla="val 56648"/>
                  <a:gd name="adj2" fmla="val 66325"/>
                </a:avLst>
              </a:prstGeom>
              <a:solidFill>
                <a:srgbClr val="008000"/>
              </a:solidFill>
              <a:ln w="9525">
                <a:solidFill>
                  <a:srgbClr val="FFFFFF"/>
                </a:solidFill>
                <a:miter lim="800000"/>
                <a:headEnd/>
                <a:tailEnd/>
              </a:ln>
              <a:effectLst>
                <a:outerShdw dist="56796" dir="3806097" algn="ctr" rotWithShape="0">
                  <a:srgbClr val="C0C0C0"/>
                </a:outerShdw>
              </a:effectLst>
            </p:spPr>
            <p:txBody>
              <a:bodyPr wrap="none" lIns="34290" rIns="34290" anchor="ctr"/>
              <a:lstStyle/>
              <a:p>
                <a:pPr algn="ctr" eaLnBrk="0" hangingPunct="0">
                  <a:lnSpc>
                    <a:spcPct val="90000"/>
                  </a:lnSpc>
                  <a:defRPr/>
                </a:pPr>
                <a:endParaRPr lang="zh-CN" altLang="en-US" sz="1350">
                  <a:solidFill>
                    <a:schemeClr val="bg1"/>
                  </a:solidFill>
                  <a:effectLst>
                    <a:outerShdw blurRad="38100" dist="38100" dir="2700000" algn="tl">
                      <a:srgbClr val="000000"/>
                    </a:outerShdw>
                  </a:effectLst>
                  <a:ea typeface="宋体" pitchFamily="2" charset="-122"/>
                </a:endParaRPr>
              </a:p>
            </p:txBody>
          </p:sp>
        </p:grpSp>
      </p:grpSp>
      <p:grpSp>
        <p:nvGrpSpPr>
          <p:cNvPr id="402538" name="Group 116"/>
          <p:cNvGrpSpPr>
            <a:grpSpLocks/>
          </p:cNvGrpSpPr>
          <p:nvPr/>
        </p:nvGrpSpPr>
        <p:grpSpPr bwMode="auto">
          <a:xfrm>
            <a:off x="1818086" y="4905722"/>
            <a:ext cx="5445919" cy="971550"/>
            <a:chOff x="567" y="2856"/>
            <a:chExt cx="4574" cy="911"/>
          </a:xfrm>
        </p:grpSpPr>
        <p:sp>
          <p:nvSpPr>
            <p:cNvPr id="9223" name="Rectangle 117"/>
            <p:cNvSpPr>
              <a:spLocks noChangeArrowheads="1"/>
            </p:cNvSpPr>
            <p:nvPr/>
          </p:nvSpPr>
          <p:spPr bwMode="auto">
            <a:xfrm>
              <a:off x="567" y="2856"/>
              <a:ext cx="4574" cy="911"/>
            </a:xfrm>
            <a:prstGeom prst="rect">
              <a:avLst/>
            </a:prstGeom>
            <a:solidFill>
              <a:srgbClr val="DDF9FB"/>
            </a:solidFill>
            <a:ln w="25400">
              <a:solidFill>
                <a:srgbClr val="969696"/>
              </a:solidFill>
              <a:miter lim="800000"/>
              <a:headEnd/>
              <a:tailEnd/>
            </a:ln>
          </p:spPr>
          <p:txBody>
            <a:bodyPr wrap="none"/>
            <a:lstStyle/>
            <a:p>
              <a:pPr marL="171450" indent="-171450" eaLnBrk="0" hangingPunct="0">
                <a:buClr>
                  <a:schemeClr val="accent2"/>
                </a:buClr>
                <a:buSzPct val="70000"/>
                <a:buFont typeface="Wingdings" pitchFamily="2" charset="2"/>
                <a:buChar char="n"/>
              </a:pPr>
              <a:r>
                <a:rPr lang="zh-CN" altLang="en-US" sz="1500">
                  <a:solidFill>
                    <a:srgbClr val="333399"/>
                  </a:solidFill>
                  <a:latin typeface="Arial Narrow" pitchFamily="34" charset="0"/>
                  <a:ea typeface="宋体" pitchFamily="2" charset="-122"/>
                </a:rPr>
                <a:t>组可以被嵌套到其它的组中</a:t>
              </a:r>
            </a:p>
          </p:txBody>
        </p:sp>
        <p:sp>
          <p:nvSpPr>
            <p:cNvPr id="402550" name="Oval 118"/>
            <p:cNvSpPr>
              <a:spLocks noChangeAspect="1" noChangeArrowheads="1"/>
            </p:cNvSpPr>
            <p:nvPr/>
          </p:nvSpPr>
          <p:spPr bwMode="auto">
            <a:xfrm>
              <a:off x="3266" y="3105"/>
              <a:ext cx="1727" cy="617"/>
            </a:xfrm>
            <a:prstGeom prst="ellipse">
              <a:avLst/>
            </a:prstGeom>
            <a:solidFill>
              <a:schemeClr val="bg1"/>
            </a:solidFill>
            <a:ln w="9525">
              <a:solidFill>
                <a:srgbClr val="663300"/>
              </a:solidFill>
              <a:round/>
              <a:headEnd/>
              <a:tailEnd/>
            </a:ln>
            <a:effectLst>
              <a:outerShdw dist="28398" dir="3806097" algn="ctr" rotWithShape="0">
                <a:srgbClr val="B2B2B2"/>
              </a:outerShdw>
            </a:effectLst>
          </p:spPr>
          <p:txBody>
            <a:bodyPr wrap="none" tIns="20574" bIns="20574" anchor="b"/>
            <a:lstStyle/>
            <a:p>
              <a:pPr algn="ctr" eaLnBrk="0" hangingPunct="0">
                <a:defRPr/>
              </a:pPr>
              <a:endParaRPr lang="zh-CN" altLang="en-US" sz="1350">
                <a:latin typeface="Arial Narrow" pitchFamily="34" charset="0"/>
                <a:ea typeface="宋体" pitchFamily="2" charset="-122"/>
              </a:endParaRPr>
            </a:p>
          </p:txBody>
        </p:sp>
        <p:sp>
          <p:nvSpPr>
            <p:cNvPr id="402551" name="Oval 119"/>
            <p:cNvSpPr>
              <a:spLocks noChangeAspect="1" noChangeArrowheads="1"/>
            </p:cNvSpPr>
            <p:nvPr/>
          </p:nvSpPr>
          <p:spPr bwMode="auto">
            <a:xfrm>
              <a:off x="3448" y="3163"/>
              <a:ext cx="816" cy="305"/>
            </a:xfrm>
            <a:prstGeom prst="ellipse">
              <a:avLst/>
            </a:prstGeom>
            <a:solidFill>
              <a:srgbClr val="99CCFF"/>
            </a:solidFill>
            <a:ln w="9525">
              <a:solidFill>
                <a:srgbClr val="663300"/>
              </a:solidFill>
              <a:round/>
              <a:headEnd/>
              <a:tailEnd/>
            </a:ln>
            <a:effectLst>
              <a:outerShdw dist="28398" dir="3806097" algn="ctr" rotWithShape="0">
                <a:srgbClr val="B2B2B2"/>
              </a:outerShdw>
            </a:effectLst>
          </p:spPr>
          <p:txBody>
            <a:bodyPr wrap="none" tIns="20574" bIns="20574" anchor="ctr"/>
            <a:lstStyle/>
            <a:p>
              <a:pPr algn="ctr" eaLnBrk="0" hangingPunct="0">
                <a:defRPr/>
              </a:pPr>
              <a:r>
                <a:rPr lang="zh-CN" altLang="en-US" sz="1500">
                  <a:solidFill>
                    <a:srgbClr val="333399"/>
                  </a:solidFill>
                  <a:latin typeface="Arial Narrow" pitchFamily="34" charset="0"/>
                  <a:ea typeface="宋体" pitchFamily="2" charset="-122"/>
                </a:rPr>
                <a:t>组</a:t>
              </a:r>
            </a:p>
          </p:txBody>
        </p:sp>
        <p:sp>
          <p:nvSpPr>
            <p:cNvPr id="402552" name="Oval 120"/>
            <p:cNvSpPr>
              <a:spLocks noChangeAspect="1" noChangeArrowheads="1"/>
            </p:cNvSpPr>
            <p:nvPr/>
          </p:nvSpPr>
          <p:spPr bwMode="auto">
            <a:xfrm>
              <a:off x="4039" y="3253"/>
              <a:ext cx="816" cy="306"/>
            </a:xfrm>
            <a:prstGeom prst="ellipse">
              <a:avLst/>
            </a:prstGeom>
            <a:solidFill>
              <a:srgbClr val="CCFFCC"/>
            </a:solidFill>
            <a:ln w="9525">
              <a:solidFill>
                <a:srgbClr val="663300"/>
              </a:solidFill>
              <a:round/>
              <a:headEnd/>
              <a:tailEnd/>
            </a:ln>
            <a:effectLst>
              <a:outerShdw dist="28398" dir="3806097" algn="ctr" rotWithShape="0">
                <a:srgbClr val="B2B2B2"/>
              </a:outerShdw>
            </a:effectLst>
          </p:spPr>
          <p:txBody>
            <a:bodyPr wrap="none" tIns="20574" bIns="20574" anchor="ctr"/>
            <a:lstStyle/>
            <a:p>
              <a:pPr algn="ctr" eaLnBrk="0" hangingPunct="0">
                <a:defRPr/>
              </a:pPr>
              <a:r>
                <a:rPr lang="zh-CN" altLang="en-US" sz="1500">
                  <a:solidFill>
                    <a:srgbClr val="333399"/>
                  </a:solidFill>
                  <a:latin typeface="Arial Narrow" pitchFamily="34" charset="0"/>
                  <a:ea typeface="宋体" pitchFamily="2" charset="-122"/>
                </a:rPr>
                <a:t>组</a:t>
              </a:r>
            </a:p>
          </p:txBody>
        </p:sp>
        <p:sp>
          <p:nvSpPr>
            <p:cNvPr id="9227" name="Text Box 121"/>
            <p:cNvSpPr txBox="1">
              <a:spLocks noChangeArrowheads="1"/>
            </p:cNvSpPr>
            <p:nvPr/>
          </p:nvSpPr>
          <p:spPr bwMode="auto">
            <a:xfrm>
              <a:off x="3675" y="3461"/>
              <a:ext cx="317" cy="303"/>
            </a:xfrm>
            <a:prstGeom prst="rect">
              <a:avLst/>
            </a:prstGeom>
            <a:noFill/>
            <a:ln w="9525">
              <a:noFill/>
              <a:miter lim="800000"/>
              <a:headEnd/>
              <a:tailEnd/>
            </a:ln>
          </p:spPr>
          <p:txBody>
            <a:bodyPr wrap="none">
              <a:spAutoFit/>
            </a:bodyPr>
            <a:lstStyle/>
            <a:p>
              <a:pPr eaLnBrk="0" hangingPunct="0"/>
              <a:r>
                <a:rPr lang="zh-CN" altLang="en-US" sz="1500">
                  <a:solidFill>
                    <a:srgbClr val="333399"/>
                  </a:solidFill>
                  <a:latin typeface="Arial Narrow" pitchFamily="34" charset="0"/>
                  <a:ea typeface="宋体" pitchFamily="2" charset="-122"/>
                </a:rPr>
                <a:t>组</a:t>
              </a:r>
            </a:p>
          </p:txBody>
        </p:sp>
        <p:sp>
          <p:nvSpPr>
            <p:cNvPr id="402554" name="AutoShape 122"/>
            <p:cNvSpPr>
              <a:spLocks noChangeArrowheads="1"/>
            </p:cNvSpPr>
            <p:nvPr/>
          </p:nvSpPr>
          <p:spPr bwMode="auto">
            <a:xfrm>
              <a:off x="2547" y="3218"/>
              <a:ext cx="614" cy="415"/>
            </a:xfrm>
            <a:prstGeom prst="rightArrow">
              <a:avLst>
                <a:gd name="adj1" fmla="val 56648"/>
                <a:gd name="adj2" fmla="val 66325"/>
              </a:avLst>
            </a:prstGeom>
            <a:solidFill>
              <a:srgbClr val="008000"/>
            </a:solidFill>
            <a:ln w="9525">
              <a:solidFill>
                <a:srgbClr val="FFFFFF"/>
              </a:solidFill>
              <a:miter lim="800000"/>
              <a:headEnd/>
              <a:tailEnd/>
            </a:ln>
            <a:effectLst>
              <a:outerShdw dist="56796" dir="3806097" algn="ctr" rotWithShape="0">
                <a:srgbClr val="C0C0C0"/>
              </a:outerShdw>
            </a:effectLst>
          </p:spPr>
          <p:txBody>
            <a:bodyPr wrap="none" lIns="34290" rIns="34290" anchor="ctr"/>
            <a:lstStyle/>
            <a:p>
              <a:pPr algn="ctr" eaLnBrk="0" hangingPunct="0">
                <a:lnSpc>
                  <a:spcPct val="90000"/>
                </a:lnSpc>
                <a:defRPr/>
              </a:pPr>
              <a:endParaRPr lang="zh-CN" altLang="en-US" sz="1350">
                <a:solidFill>
                  <a:schemeClr val="bg1"/>
                </a:solidFill>
                <a:effectLst>
                  <a:outerShdw blurRad="38100" dist="38100" dir="2700000" algn="tl">
                    <a:srgbClr val="000000"/>
                  </a:outerShdw>
                </a:effectLst>
                <a:ea typeface="宋体" pitchFamily="2" charset="-122"/>
              </a:endParaRPr>
            </a:p>
          </p:txBody>
        </p:sp>
        <p:sp>
          <p:nvSpPr>
            <p:cNvPr id="9229" name="Rectangle 123"/>
            <p:cNvSpPr>
              <a:spLocks noChangeArrowheads="1"/>
            </p:cNvSpPr>
            <p:nvPr/>
          </p:nvSpPr>
          <p:spPr bwMode="auto">
            <a:xfrm>
              <a:off x="775" y="3109"/>
              <a:ext cx="1486" cy="566"/>
            </a:xfrm>
            <a:prstGeom prst="rect">
              <a:avLst/>
            </a:prstGeom>
            <a:gradFill rotWithShape="0">
              <a:gsLst>
                <a:gs pos="0">
                  <a:srgbClr val="FCFEBC"/>
                </a:gs>
                <a:gs pos="100000">
                  <a:srgbClr val="FFFFEB"/>
                </a:gs>
              </a:gsLst>
              <a:lin ang="5400000" scaled="1"/>
            </a:gradFill>
            <a:ln w="9525">
              <a:noFill/>
              <a:miter lim="800000"/>
              <a:headEnd/>
              <a:tailEnd/>
            </a:ln>
          </p:spPr>
          <p:txBody>
            <a:bodyPr wrap="none" anchor="ctr"/>
            <a:lstStyle/>
            <a:p>
              <a:endParaRPr lang="zh-CN" altLang="en-US" sz="2100"/>
            </a:p>
          </p:txBody>
        </p:sp>
        <p:sp>
          <p:nvSpPr>
            <p:cNvPr id="402556" name="Oval 124"/>
            <p:cNvSpPr>
              <a:spLocks noChangeAspect="1" noChangeArrowheads="1"/>
            </p:cNvSpPr>
            <p:nvPr/>
          </p:nvSpPr>
          <p:spPr bwMode="auto">
            <a:xfrm>
              <a:off x="658" y="3123"/>
              <a:ext cx="881" cy="330"/>
            </a:xfrm>
            <a:prstGeom prst="ellipse">
              <a:avLst/>
            </a:prstGeom>
            <a:solidFill>
              <a:srgbClr val="99CCFF"/>
            </a:solidFill>
            <a:ln w="9525">
              <a:solidFill>
                <a:srgbClr val="663300"/>
              </a:solidFill>
              <a:round/>
              <a:headEnd/>
              <a:tailEnd/>
            </a:ln>
            <a:effectLst>
              <a:outerShdw dist="28398" dir="3806097" algn="ctr" rotWithShape="0">
                <a:srgbClr val="B2B2B2"/>
              </a:outerShdw>
            </a:effectLst>
          </p:spPr>
          <p:txBody>
            <a:bodyPr wrap="none" tIns="20574" bIns="20574" anchor="ctr"/>
            <a:lstStyle/>
            <a:p>
              <a:pPr algn="ctr" eaLnBrk="0" hangingPunct="0">
                <a:defRPr/>
              </a:pPr>
              <a:r>
                <a:rPr lang="zh-CN" altLang="en-US" sz="1500">
                  <a:solidFill>
                    <a:srgbClr val="333399"/>
                  </a:solidFill>
                  <a:latin typeface="Arial Narrow" pitchFamily="34" charset="0"/>
                  <a:ea typeface="宋体" pitchFamily="2" charset="-122"/>
                </a:rPr>
                <a:t>组</a:t>
              </a:r>
            </a:p>
          </p:txBody>
        </p:sp>
        <p:sp>
          <p:nvSpPr>
            <p:cNvPr id="402557" name="Oval 125"/>
            <p:cNvSpPr>
              <a:spLocks noChangeAspect="1" noChangeArrowheads="1"/>
            </p:cNvSpPr>
            <p:nvPr/>
          </p:nvSpPr>
          <p:spPr bwMode="auto">
            <a:xfrm>
              <a:off x="1493" y="3349"/>
              <a:ext cx="881" cy="326"/>
            </a:xfrm>
            <a:prstGeom prst="ellipse">
              <a:avLst/>
            </a:prstGeom>
            <a:solidFill>
              <a:srgbClr val="CCFFCC"/>
            </a:solidFill>
            <a:ln w="9525">
              <a:solidFill>
                <a:srgbClr val="663300"/>
              </a:solidFill>
              <a:round/>
              <a:headEnd/>
              <a:tailEnd/>
            </a:ln>
            <a:effectLst>
              <a:outerShdw dist="28398" dir="3806097" algn="ctr" rotWithShape="0">
                <a:srgbClr val="B2B2B2"/>
              </a:outerShdw>
            </a:effectLst>
          </p:spPr>
          <p:txBody>
            <a:bodyPr wrap="none" tIns="20574" bIns="20574" anchor="ctr"/>
            <a:lstStyle/>
            <a:p>
              <a:pPr algn="ctr" eaLnBrk="0" hangingPunct="0">
                <a:defRPr/>
              </a:pPr>
              <a:r>
                <a:rPr lang="zh-CN" altLang="en-US" sz="1500">
                  <a:solidFill>
                    <a:srgbClr val="333399"/>
                  </a:solidFill>
                  <a:latin typeface="Arial Narrow" pitchFamily="34" charset="0"/>
                  <a:ea typeface="宋体" pitchFamily="2" charset="-122"/>
                </a:rPr>
                <a:t>组</a:t>
              </a:r>
            </a:p>
          </p:txBody>
        </p:sp>
      </p:grpSp>
      <p:sp>
        <p:nvSpPr>
          <p:cNvPr id="124" name="标题 2">
            <a:extLst>
              <a:ext uri="{FF2B5EF4-FFF2-40B4-BE49-F238E27FC236}">
                <a16:creationId xmlns:a16="http://schemas.microsoft.com/office/drawing/2014/main" id="{64BD72E7-C835-43E2-A4C0-ECC5040BA698}"/>
              </a:ext>
            </a:extLst>
          </p:cNvPr>
          <p:cNvSpPr txBox="1">
            <a:spLocks/>
          </p:cNvSpPr>
          <p:nvPr/>
        </p:nvSpPr>
        <p:spPr>
          <a:xfrm>
            <a:off x="143508" y="368660"/>
            <a:ext cx="8368811" cy="612068"/>
          </a:xfrm>
        </p:spPr>
        <p:txBody>
          <a:bodyPr/>
          <a:lstStyle>
            <a:lvl1pPr algn="ctr" rtl="0" fontAlgn="base">
              <a:spcBef>
                <a:spcPct val="0"/>
              </a:spcBef>
              <a:spcAft>
                <a:spcPct val="0"/>
              </a:spcAft>
              <a:defRPr sz="3200" b="1" kern="1200">
                <a:solidFill>
                  <a:srgbClr val="333399"/>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3300">
                <a:solidFill>
                  <a:schemeClr val="tx1"/>
                </a:solidFill>
                <a:latin typeface="Calibri" pitchFamily="34" charset="0"/>
                <a:ea typeface="宋体" charset="-122"/>
              </a:defRPr>
            </a:lvl2pPr>
            <a:lvl3pPr algn="ctr" rtl="0" fontAlgn="base">
              <a:spcBef>
                <a:spcPct val="0"/>
              </a:spcBef>
              <a:spcAft>
                <a:spcPct val="0"/>
              </a:spcAft>
              <a:defRPr sz="3300">
                <a:solidFill>
                  <a:schemeClr val="tx1"/>
                </a:solidFill>
                <a:latin typeface="Calibri" pitchFamily="34" charset="0"/>
                <a:ea typeface="宋体" charset="-122"/>
              </a:defRPr>
            </a:lvl3pPr>
            <a:lvl4pPr algn="ctr" rtl="0" fontAlgn="base">
              <a:spcBef>
                <a:spcPct val="0"/>
              </a:spcBef>
              <a:spcAft>
                <a:spcPct val="0"/>
              </a:spcAft>
              <a:defRPr sz="3300">
                <a:solidFill>
                  <a:schemeClr val="tx1"/>
                </a:solidFill>
                <a:latin typeface="Calibri" pitchFamily="34" charset="0"/>
                <a:ea typeface="宋体" charset="-122"/>
              </a:defRPr>
            </a:lvl4pPr>
            <a:lvl5pPr algn="ctr" rtl="0" fontAlgn="base">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a:lstStyle>
          <a:p>
            <a:r>
              <a:rPr lang="en-US" altLang="zh-CN" dirty="0">
                <a:latin typeface="Arial" charset="0"/>
              </a:rPr>
              <a:t>2.2  </a:t>
            </a:r>
            <a:r>
              <a:rPr lang="zh-CN" altLang="en-US" dirty="0"/>
              <a:t>实验原理</a:t>
            </a:r>
          </a:p>
        </p:txBody>
      </p:sp>
      <p:sp>
        <p:nvSpPr>
          <p:cNvPr id="125" name="AutoShape 7">
            <a:extLst>
              <a:ext uri="{FF2B5EF4-FFF2-40B4-BE49-F238E27FC236}">
                <a16:creationId xmlns:a16="http://schemas.microsoft.com/office/drawing/2014/main" id="{E20BFD94-3518-47CD-93CD-8B0A393011A5}"/>
              </a:ext>
            </a:extLst>
          </p:cNvPr>
          <p:cNvSpPr>
            <a:spLocks noChangeArrowheads="1"/>
          </p:cNvSpPr>
          <p:nvPr/>
        </p:nvSpPr>
        <p:spPr bwMode="gray">
          <a:xfrm>
            <a:off x="323528" y="925002"/>
            <a:ext cx="3240881" cy="415766"/>
          </a:xfrm>
          <a:prstGeom prst="bevel">
            <a:avLst>
              <a:gd name="adj" fmla="val 5949"/>
            </a:avLst>
          </a:prstGeom>
        </p:spPr>
        <p:txBody>
          <a:bodyPr/>
          <a:lstStyle/>
          <a:p>
            <a:pPr marL="257175" indent="-257175">
              <a:spcBef>
                <a:spcPts val="450"/>
              </a:spcBef>
              <a:spcAft>
                <a:spcPts val="0"/>
              </a:spcAft>
            </a:pPr>
            <a:r>
              <a:rPr lang="en-US" altLang="zh-CN" sz="2400" dirty="0">
                <a:latin typeface="微软雅黑" panose="020B0503020204020204" pitchFamily="34" charset="-122"/>
                <a:ea typeface="微软雅黑" panose="020B0503020204020204" pitchFamily="34" charset="-122"/>
              </a:rPr>
              <a:t>2.2.2  </a:t>
            </a:r>
            <a:r>
              <a:rPr lang="zh-CN" altLang="en-US" sz="2400" dirty="0">
                <a:latin typeface="微软雅黑" panose="020B0503020204020204" pitchFamily="34" charset="-122"/>
                <a:ea typeface="微软雅黑" panose="020B0503020204020204" pitchFamily="34" charset="-122"/>
              </a:rPr>
              <a:t>本地帐户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2538"/>
                                        </p:tgtEl>
                                        <p:attrNameLst>
                                          <p:attrName>style.visibility</p:attrName>
                                        </p:attrNameLst>
                                      </p:cBhvr>
                                      <p:to>
                                        <p:strVal val="visible"/>
                                      </p:to>
                                    </p:set>
                                    <p:animEffect transition="in" filter="blinds(horizontal)">
                                      <p:cBhvr>
                                        <p:cTn id="12" dur="500"/>
                                        <p:tgtEl>
                                          <p:spTgt spid="40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604" name="Rectangle 124"/>
          <p:cNvSpPr>
            <a:spLocks noChangeArrowheads="1"/>
          </p:cNvSpPr>
          <p:nvPr/>
        </p:nvSpPr>
        <p:spPr bwMode="auto">
          <a:xfrm>
            <a:off x="467544" y="476672"/>
            <a:ext cx="6303169" cy="998935"/>
          </a:xfrm>
          <a:prstGeom prst="rect">
            <a:avLst/>
          </a:prstGeom>
        </p:spPr>
        <p:txBody>
          <a:bodyPr/>
          <a:lstStyle/>
          <a:p>
            <a:pPr marL="257175" indent="-257175">
              <a:spcBef>
                <a:spcPts val="600"/>
              </a:spcBef>
              <a:spcAft>
                <a:spcPts val="600"/>
              </a:spcAft>
            </a:pPr>
            <a:r>
              <a:rPr lang="zh-CN" altLang="en-US" sz="2000" b="0" dirty="0">
                <a:solidFill>
                  <a:srgbClr val="FF0000"/>
                </a:solidFill>
                <a:latin typeface="微软雅黑" panose="020B0503020204020204" pitchFamily="34" charset="-122"/>
                <a:ea typeface="微软雅黑" panose="020B0503020204020204" pitchFamily="34" charset="-122"/>
              </a:rPr>
              <a:t>内置（默认）本地组账户 </a:t>
            </a:r>
          </a:p>
          <a:p>
            <a:pPr marL="557213" lvl="1" indent="-214313">
              <a:spcBef>
                <a:spcPts val="600"/>
              </a:spcBef>
              <a:spcAft>
                <a:spcPts val="600"/>
              </a:spcAft>
              <a:buFont typeface="Arial" charset="0"/>
              <a:buChar char="–"/>
            </a:pPr>
            <a:r>
              <a:rPr lang="zh-CN" altLang="en-US" sz="2000" b="0" dirty="0">
                <a:latin typeface="微软雅黑" panose="020B0503020204020204" pitchFamily="34" charset="-122"/>
                <a:ea typeface="微软雅黑" panose="020B0503020204020204" pitchFamily="34" charset="-122"/>
              </a:rPr>
              <a:t>自动建立</a:t>
            </a:r>
          </a:p>
          <a:p>
            <a:pPr marL="557213" lvl="1" indent="-214313">
              <a:spcBef>
                <a:spcPts val="0"/>
              </a:spcBef>
              <a:spcAft>
                <a:spcPts val="0"/>
              </a:spcAft>
              <a:buFont typeface="Arial" charset="0"/>
              <a:buChar char="–"/>
            </a:pPr>
            <a:r>
              <a:rPr lang="zh-CN" altLang="en-US" sz="2000" b="0" dirty="0">
                <a:latin typeface="微软雅黑" panose="020B0503020204020204" pitchFamily="34" charset="-122"/>
                <a:ea typeface="微软雅黑" panose="020B0503020204020204" pitchFamily="34" charset="-122"/>
              </a:rPr>
              <a:t>拥有特殊的权限</a:t>
            </a:r>
          </a:p>
        </p:txBody>
      </p:sp>
      <p:pic>
        <p:nvPicPr>
          <p:cNvPr id="6" name="图片 5" descr="Snap29.tif"/>
          <p:cNvPicPr>
            <a:picLocks noChangeAspect="1"/>
          </p:cNvPicPr>
          <p:nvPr/>
        </p:nvPicPr>
        <p:blipFill>
          <a:blip r:embed="rId3"/>
          <a:stretch>
            <a:fillRect/>
          </a:stretch>
        </p:blipFill>
        <p:spPr>
          <a:xfrm>
            <a:off x="261430" y="1736812"/>
            <a:ext cx="8621139" cy="4824536"/>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6634" name="Group 106"/>
          <p:cNvGraphicFramePr>
            <a:graphicFrameLocks noGrp="1"/>
          </p:cNvGraphicFramePr>
          <p:nvPr>
            <p:ph type="tbl" idx="1"/>
            <p:extLst>
              <p:ext uri="{D42A27DB-BD31-4B8C-83A1-F6EECF244321}">
                <p14:modId xmlns:p14="http://schemas.microsoft.com/office/powerpoint/2010/main" val="21748351"/>
              </p:ext>
            </p:extLst>
          </p:nvPr>
        </p:nvGraphicFramePr>
        <p:xfrm>
          <a:off x="341530" y="1124744"/>
          <a:ext cx="8460940" cy="5319217"/>
        </p:xfrm>
        <a:graphic>
          <a:graphicData uri="http://schemas.openxmlformats.org/drawingml/2006/table">
            <a:tbl>
              <a:tblPr/>
              <a:tblGrid>
                <a:gridCol w="1926214">
                  <a:extLst>
                    <a:ext uri="{9D8B030D-6E8A-4147-A177-3AD203B41FA5}">
                      <a16:colId xmlns:a16="http://schemas.microsoft.com/office/drawing/2014/main" val="20000"/>
                    </a:ext>
                  </a:extLst>
                </a:gridCol>
                <a:gridCol w="6534726">
                  <a:extLst>
                    <a:ext uri="{9D8B030D-6E8A-4147-A177-3AD203B41FA5}">
                      <a16:colId xmlns:a16="http://schemas.microsoft.com/office/drawing/2014/main" val="20001"/>
                    </a:ext>
                  </a:extLst>
                </a:gridCol>
              </a:tblGrid>
              <a:tr h="360040">
                <a:tc>
                  <a:txBody>
                    <a:bodyPr/>
                    <a:lstStyle/>
                    <a:p>
                      <a:pPr marL="342900" marR="0" lvl="0" indent="-342900" algn="ctr" defTabSz="914400" rtl="0" eaLnBrk="1" fontAlgn="base" latinLnBrk="0" hangingPunct="1">
                        <a:lnSpc>
                          <a:spcPct val="100000"/>
                        </a:lnSpc>
                        <a:spcBef>
                          <a:spcPct val="0"/>
                        </a:spcBef>
                        <a:spcAft>
                          <a:spcPct val="20000"/>
                        </a:spcAft>
                        <a:buClrTx/>
                        <a:buSzTx/>
                        <a:buFontTx/>
                        <a:buNone/>
                        <a:tabLst/>
                      </a:pPr>
                      <a:r>
                        <a:rPr kumimoji="0" lang="zh-CN" altLang="en-US" sz="2000" b="1" i="0" u="none" strike="noStrike" cap="none" normalizeH="0" baseline="0" dirty="0">
                          <a:ln>
                            <a:noFill/>
                          </a:ln>
                          <a:solidFill>
                            <a:srgbClr val="000000"/>
                          </a:solidFill>
                          <a:effectLst>
                            <a:outerShdw blurRad="38100" dist="38100" dir="2700000" algn="tl">
                              <a:srgbClr val="FFFFFF"/>
                            </a:outerShdw>
                          </a:effectLst>
                          <a:latin typeface="Arial" charset="0"/>
                          <a:ea typeface="楷体_GB2312" pitchFamily="49" charset="-122"/>
                          <a:cs typeface="Times New Roman" pitchFamily="18" charset="0"/>
                        </a:rPr>
                        <a:t>组名</a:t>
                      </a:r>
                      <a:endParaRPr kumimoji="0" lang="zh-CN" altLang="en-US" sz="2000" b="0" i="0" u="none" strike="noStrike" cap="none" normalizeH="0" baseline="0" dirty="0">
                        <a:ln>
                          <a:noFill/>
                        </a:ln>
                        <a:solidFill>
                          <a:srgbClr val="000000"/>
                        </a:solidFill>
                        <a:effectLst>
                          <a:outerShdw blurRad="38100" dist="38100" dir="2700000" algn="tl">
                            <a:srgbClr val="FFFFFF"/>
                          </a:outerShdw>
                        </a:effectLst>
                        <a:latin typeface="Arial" charset="0"/>
                        <a:ea typeface="楷体_GB2312" pitchFamily="49" charset="-122"/>
                        <a:cs typeface="Times New Roman" pitchFamily="18" charset="0"/>
                      </a:endParaRPr>
                    </a:p>
                  </a:txBody>
                  <a:tcPr marL="68580" marR="68580" marT="34290" marB="34290" horzOverflow="overflow">
                    <a:lnL cap="flat">
                      <a:noFill/>
                    </a:lnL>
                    <a:lnR w="9525" cap="flat" cmpd="sng" algn="ctr">
                      <a:solidFill>
                        <a:srgbClr val="000000"/>
                      </a:solidFill>
                      <a:prstDash val="solid"/>
                      <a:round/>
                      <a:headEnd type="none" w="med" len="med"/>
                      <a:tailEnd type="none" w="med" len="med"/>
                    </a:lnR>
                    <a:lnT w="38100" cap="flat" cmpd="sng" algn="ctr">
                      <a:solidFill>
                        <a:srgbClr val="5F5F5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CCFF"/>
                        </a:gs>
                        <a:gs pos="50000">
                          <a:srgbClr val="FFFFFF"/>
                        </a:gs>
                        <a:gs pos="100000">
                          <a:srgbClr val="CCCCFF"/>
                        </a:gs>
                      </a:gsLst>
                      <a:lin ang="5400000" scaled="1"/>
                    </a:gradFill>
                  </a:tcPr>
                </a:tc>
                <a:tc>
                  <a:txBody>
                    <a:bodyPr/>
                    <a:lstStyle/>
                    <a:p>
                      <a:pPr marL="342900" marR="0" lvl="0" indent="-342900" algn="ctr" defTabSz="914400" rtl="0" eaLnBrk="1" fontAlgn="base" latinLnBrk="0" hangingPunct="1">
                        <a:lnSpc>
                          <a:spcPct val="100000"/>
                        </a:lnSpc>
                        <a:spcBef>
                          <a:spcPct val="0"/>
                        </a:spcBef>
                        <a:spcAft>
                          <a:spcPct val="20000"/>
                        </a:spcAft>
                        <a:buClrTx/>
                        <a:buSzTx/>
                        <a:buFontTx/>
                        <a:buNone/>
                        <a:tabLst/>
                      </a:pPr>
                      <a:r>
                        <a:rPr kumimoji="0" lang="zh-CN" altLang="en-US" sz="2000" b="1" i="0" u="none" strike="noStrike" cap="none" normalizeH="0" baseline="0" dirty="0">
                          <a:ln>
                            <a:noFill/>
                          </a:ln>
                          <a:solidFill>
                            <a:srgbClr val="000000"/>
                          </a:solidFill>
                          <a:effectLst>
                            <a:outerShdw blurRad="38100" dist="38100" dir="2700000" algn="tl">
                              <a:srgbClr val="FFFFFF"/>
                            </a:outerShdw>
                          </a:effectLst>
                          <a:latin typeface="Arial" charset="0"/>
                          <a:ea typeface="楷体_GB2312" pitchFamily="49" charset="-122"/>
                          <a:cs typeface="Times New Roman" pitchFamily="18" charset="0"/>
                        </a:rPr>
                        <a:t>描述信息</a:t>
                      </a:r>
                      <a:endParaRPr kumimoji="0" lang="zh-CN" altLang="en-US" sz="2000" b="0" i="0" u="none" strike="noStrike" cap="none" normalizeH="0" baseline="0" dirty="0">
                        <a:ln>
                          <a:noFill/>
                        </a:ln>
                        <a:solidFill>
                          <a:srgbClr val="000000"/>
                        </a:solidFill>
                        <a:effectLst>
                          <a:outerShdw blurRad="38100" dist="38100" dir="2700000" algn="tl">
                            <a:srgbClr val="FFFFFF"/>
                          </a:outerShdw>
                        </a:effectLst>
                        <a:latin typeface="Arial" charset="0"/>
                        <a:ea typeface="楷体_GB2312" pitchFamily="49" charset="-122"/>
                        <a:cs typeface="Times New Roman" pitchFamily="18" charset="0"/>
                      </a:endParaRPr>
                    </a:p>
                  </a:txBody>
                  <a:tcPr marL="68580" marR="68580" marT="34290" marB="34290" horzOverflow="overflow">
                    <a:lnL w="9525" cap="flat" cmpd="sng" algn="ctr">
                      <a:solidFill>
                        <a:srgbClr val="000000"/>
                      </a:solidFill>
                      <a:prstDash val="solid"/>
                      <a:round/>
                      <a:headEnd type="none" w="med" len="med"/>
                      <a:tailEnd type="none" w="med" len="med"/>
                    </a:lnL>
                    <a:lnR cap="flat">
                      <a:noFill/>
                    </a:lnR>
                    <a:lnT w="38100" cap="flat" cmpd="sng" algn="ctr">
                      <a:solidFill>
                        <a:srgbClr val="5F5F5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CCCCFF"/>
                        </a:gs>
                        <a:gs pos="50000">
                          <a:srgbClr val="FFFFFF"/>
                        </a:gs>
                        <a:gs pos="100000">
                          <a:srgbClr val="CCCCFF"/>
                        </a:gs>
                      </a:gsLst>
                      <a:lin ang="5400000" scaled="1"/>
                    </a:gradFill>
                  </a:tcPr>
                </a:tc>
                <a:extLst>
                  <a:ext uri="{0D108BD9-81ED-4DB2-BD59-A6C34878D82A}">
                    <a16:rowId xmlns:a16="http://schemas.microsoft.com/office/drawing/2014/main" val="10000"/>
                  </a:ext>
                </a:extLst>
              </a:tr>
              <a:tr h="59708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Administrators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具有</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完全控制权限</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，并且可以向其他用户分配用户权利和访问控制权限</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62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outerShdw blurRad="38100" dist="38100" dir="2700000" algn="tl">
                              <a:srgbClr val="C0C0C0"/>
                            </a:outerShdw>
                          </a:effectLst>
                          <a:latin typeface="Arial" charset="0"/>
                          <a:ea typeface="楷体_GB2312" pitchFamily="49" charset="-122"/>
                          <a:cs typeface="Arial" charset="0"/>
                        </a:rPr>
                        <a:t>Backup Operators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加入该组的成员可以</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备份和还原</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服务器上的所有文件</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9708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outerShdw blurRad="38100" dist="38100" dir="2700000" algn="tl">
                              <a:srgbClr val="C0C0C0"/>
                            </a:outerShdw>
                          </a:effectLst>
                          <a:latin typeface="Arial" charset="0"/>
                          <a:ea typeface="楷体_GB2312" pitchFamily="49" charset="-122"/>
                          <a:cs typeface="Arial" charset="0"/>
                        </a:rPr>
                        <a:t>Guests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拥有一个在登录时创建的</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临时</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配置文件，在注销时该配置文件将被删除</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6779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Network Configuration Operators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可以</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更改 </a:t>
                      </a:r>
                      <a:r>
                        <a:rPr kumimoji="0" lang="en-US" altLang="zh-CN"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TCP/IP </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设置</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并更新和发布 </a:t>
                      </a:r>
                      <a:r>
                        <a:rPr kumimoji="0" lang="en-US" altLang="zh-CN"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TCP/IP </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地址</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099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outerShdw blurRad="38100" dist="38100" dir="2700000" algn="tl">
                              <a:srgbClr val="C0C0C0"/>
                            </a:outerShdw>
                          </a:effectLst>
                          <a:latin typeface="Arial" charset="0"/>
                          <a:ea typeface="楷体_GB2312" pitchFamily="49" charset="-122"/>
                          <a:cs typeface="Arial" charset="0"/>
                        </a:rPr>
                        <a:t>Power Users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该组具有</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创建用户账户和组账户</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的权利，可以在 </a:t>
                      </a:r>
                      <a:r>
                        <a:rPr kumimoji="0" lang="en-US" altLang="zh-CN"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Power Users </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组、</a:t>
                      </a:r>
                      <a:r>
                        <a:rPr kumimoji="0" lang="en-US" altLang="zh-CN"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Users </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组和 </a:t>
                      </a:r>
                      <a:r>
                        <a:rPr kumimoji="0" lang="en-US" altLang="zh-CN"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Guests </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组中添加或删除用户，但是不能管理</a:t>
                      </a:r>
                      <a:r>
                        <a:rPr kumimoji="0" lang="en-US" altLang="zh-CN"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Administrators</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组成员可以创建和管理</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共享资源</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4568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outerShdw blurRad="38100" dist="38100" dir="2700000" algn="tl">
                              <a:srgbClr val="C0C0C0"/>
                            </a:outerShdw>
                          </a:effectLst>
                          <a:latin typeface="Arial" charset="0"/>
                          <a:ea typeface="楷体_GB2312" pitchFamily="49" charset="-122"/>
                          <a:cs typeface="Arial" charset="0"/>
                        </a:rPr>
                        <a:t>Print Operators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可以管理</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打印机</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84849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outerShdw blurRad="38100" dist="38100" dir="2700000" algn="tl">
                              <a:srgbClr val="C0C0C0"/>
                            </a:outerShdw>
                          </a:effectLst>
                          <a:latin typeface="Arial" charset="0"/>
                          <a:ea typeface="楷体_GB2312" pitchFamily="49" charset="-122"/>
                          <a:cs typeface="Arial" charset="0"/>
                        </a:rPr>
                        <a:t>Users</a:t>
                      </a:r>
                    </a:p>
                  </a:txBody>
                  <a:tcPr marL="68580" marR="68580" marT="34290" marB="34290" anchor="ctr" horzOverflow="overflow">
                    <a:lnL cap="flat">
                      <a:noFill/>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5F5F5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可以执行一些</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常见任务</a:t>
                      </a:r>
                      <a:r>
                        <a:rPr kumimoji="0" lang="zh-CN" altLang="en-US" sz="1800" b="1" i="0" u="none" strike="noStrike" cap="none" normalizeH="0" baseline="0" dirty="0">
                          <a:ln>
                            <a:noFill/>
                          </a:ln>
                          <a:solidFill>
                            <a:srgbClr val="000000"/>
                          </a:solidFill>
                          <a:effectLst>
                            <a:outerShdw blurRad="38100" dist="38100" dir="2700000" algn="tl">
                              <a:srgbClr val="C0C0C0"/>
                            </a:outerShdw>
                          </a:effectLst>
                          <a:latin typeface="Arial" charset="0"/>
                          <a:ea typeface="楷体_GB2312" pitchFamily="49" charset="-122"/>
                          <a:cs typeface="Arial" charset="0"/>
                        </a:rPr>
                        <a:t>，例如运行应用程序、使用本地和网络打印机以及锁定服务器</a:t>
                      </a:r>
                      <a:r>
                        <a:rPr kumimoji="0" lang="zh-CN" altLang="en-US" sz="1800" b="1" i="0" u="none" strike="noStrike" cap="none" normalizeH="0" baseline="0" dirty="0">
                          <a:ln>
                            <a:noFill/>
                          </a:ln>
                          <a:solidFill>
                            <a:srgbClr val="0000FF"/>
                          </a:solidFill>
                          <a:effectLst>
                            <a:outerShdw blurRad="38100" dist="38100" dir="2700000" algn="tl">
                              <a:srgbClr val="C0C0C0"/>
                            </a:outerShdw>
                          </a:effectLst>
                          <a:latin typeface="Arial" charset="0"/>
                          <a:ea typeface="楷体_GB2312" pitchFamily="49" charset="-122"/>
                          <a:cs typeface="Arial" charset="0"/>
                        </a:rPr>
                        <a:t>用户不能共享目录或创建本地打印机</a:t>
                      </a:r>
                    </a:p>
                  </a:txBody>
                  <a:tcPr marL="68580" marR="68580" marT="34290" marB="34290" anchor="ctr" horzOverflow="overflow">
                    <a:lnL w="9525" cap="flat" cmpd="sng" algn="ctr">
                      <a:solidFill>
                        <a:srgbClr val="00000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38100" cap="flat" cmpd="sng" algn="ctr">
                      <a:solidFill>
                        <a:srgbClr val="5F5F5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7" name="Rectangle 124">
            <a:extLst>
              <a:ext uri="{FF2B5EF4-FFF2-40B4-BE49-F238E27FC236}">
                <a16:creationId xmlns:a16="http://schemas.microsoft.com/office/drawing/2014/main" id="{C12E89FD-60F7-40B8-862C-E1B826CC3E86}"/>
              </a:ext>
            </a:extLst>
          </p:cNvPr>
          <p:cNvSpPr>
            <a:spLocks noChangeArrowheads="1"/>
          </p:cNvSpPr>
          <p:nvPr/>
        </p:nvSpPr>
        <p:spPr bwMode="auto">
          <a:xfrm>
            <a:off x="467544" y="476673"/>
            <a:ext cx="6303169" cy="432048"/>
          </a:xfrm>
          <a:prstGeom prst="rect">
            <a:avLst/>
          </a:prstGeom>
        </p:spPr>
        <p:txBody>
          <a:bodyPr/>
          <a:lstStyle/>
          <a:p>
            <a:pPr marL="257175" indent="-257175">
              <a:spcBef>
                <a:spcPts val="600"/>
              </a:spcBef>
              <a:spcAft>
                <a:spcPts val="600"/>
              </a:spcAft>
            </a:pPr>
            <a:r>
              <a:rPr lang="zh-CN" altLang="en-US" sz="2000" b="0" dirty="0">
                <a:solidFill>
                  <a:srgbClr val="FF0000"/>
                </a:solidFill>
                <a:latin typeface="微软雅黑" panose="020B0503020204020204" pitchFamily="34" charset="-122"/>
                <a:ea typeface="微软雅黑" panose="020B0503020204020204" pitchFamily="34" charset="-122"/>
              </a:rPr>
              <a:t>内置（默认）本地组账户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pic>
        <p:nvPicPr>
          <p:cNvPr id="6" name="图片 5" descr="2-2.TIF"/>
          <p:cNvPicPr>
            <a:picLocks noChangeAspect="1"/>
          </p:cNvPicPr>
          <p:nvPr/>
        </p:nvPicPr>
        <p:blipFill>
          <a:blip r:embed="rId3"/>
          <a:stretch>
            <a:fillRect/>
          </a:stretch>
        </p:blipFill>
        <p:spPr>
          <a:xfrm>
            <a:off x="553199" y="3537012"/>
            <a:ext cx="3811888" cy="2988332"/>
          </a:xfrm>
          <a:prstGeom prst="rect">
            <a:avLst/>
          </a:prstGeom>
        </p:spPr>
      </p:pic>
      <p:pic>
        <p:nvPicPr>
          <p:cNvPr id="8" name="图片 7" descr="2-3.TIF"/>
          <p:cNvPicPr>
            <a:picLocks noChangeAspect="1"/>
          </p:cNvPicPr>
          <p:nvPr/>
        </p:nvPicPr>
        <p:blipFill>
          <a:blip r:embed="rId4"/>
          <a:stretch>
            <a:fillRect/>
          </a:stretch>
        </p:blipFill>
        <p:spPr>
          <a:xfrm>
            <a:off x="4869069" y="2752354"/>
            <a:ext cx="3744416" cy="3773145"/>
          </a:xfrm>
          <a:prstGeom prst="rect">
            <a:avLst/>
          </a:prstGeom>
        </p:spPr>
      </p:pic>
      <p:sp>
        <p:nvSpPr>
          <p:cNvPr id="7" name="文本框 6">
            <a:extLst>
              <a:ext uri="{FF2B5EF4-FFF2-40B4-BE49-F238E27FC236}">
                <a16:creationId xmlns:a16="http://schemas.microsoft.com/office/drawing/2014/main" id="{7524E391-892B-4704-B17D-3B98DDCA3093}"/>
              </a:ext>
            </a:extLst>
          </p:cNvPr>
          <p:cNvSpPr txBox="1"/>
          <p:nvPr/>
        </p:nvSpPr>
        <p:spPr>
          <a:xfrm>
            <a:off x="179512" y="1198082"/>
            <a:ext cx="8424936" cy="2323713"/>
          </a:xfrm>
          <a:prstGeom prst="rect">
            <a:avLst/>
          </a:prstGeom>
          <a:noFill/>
        </p:spPr>
        <p:txBody>
          <a:bodyPr wrap="square">
            <a:spAutoFit/>
          </a:bodyPr>
          <a:lstStyle/>
          <a:p>
            <a:pPr marL="342900" marR="0" lvl="1" algn="l" defTabSz="914400" rtl="0" eaLnBrk="1" fontAlgn="base" latinLnBrk="0" hangingPunct="1">
              <a:lnSpc>
                <a:spcPct val="100000"/>
              </a:lnSpc>
              <a:spcBef>
                <a:spcPts val="600"/>
              </a:spcBef>
              <a:spcAft>
                <a:spcPts val="0"/>
              </a:spcAft>
              <a:buClrTx/>
              <a:buSzTx/>
              <a:tabLst/>
              <a:defRPr/>
            </a:pPr>
            <a:r>
              <a:rPr lang="en-US" altLang="zh-CN" sz="2000" dirty="0">
                <a:solidFill>
                  <a:prstClr val="black"/>
                </a:solidFill>
                <a:latin typeface="微软雅黑" panose="020B0503020204020204" pitchFamily="34" charset="-122"/>
                <a:ea typeface="微软雅黑" panose="020B0503020204020204" pitchFamily="34" charset="-122"/>
              </a:rPr>
              <a:t>3.1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设计、搭建工作组架构的网络</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1" algn="l" defTabSz="914400" rtl="0" eaLnBrk="1" fontAlgn="base" latinLnBrk="0" hangingPunct="1">
              <a:lnSpc>
                <a:spcPct val="100000"/>
              </a:lnSpc>
              <a:spcBef>
                <a:spcPts val="600"/>
              </a:spcBef>
              <a:spcAft>
                <a:spcPts val="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）网络参数配置与常用网络命令使用。</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1" algn="l" defTabSz="914400" rtl="0" eaLnBrk="1" fontAlgn="base" latinLnBrk="0" hangingPunct="1">
              <a:lnSpc>
                <a:spcPct val="100000"/>
              </a:lnSpc>
              <a:spcBef>
                <a:spcPts val="600"/>
              </a:spcBef>
              <a:spcAft>
                <a:spcPts val="0"/>
              </a:spcAft>
              <a:buClrTx/>
              <a:buSzTx/>
              <a:tabLst/>
              <a:defRPr/>
            </a:pPr>
            <a:r>
              <a:rPr lang="zh-CN" altLang="en-US" sz="2000" b="0" dirty="0">
                <a:solidFill>
                  <a:prstClr val="black"/>
                </a:solidFill>
                <a:latin typeface="微软雅黑" panose="020B0503020204020204" pitchFamily="34" charset="-122"/>
                <a:ea typeface="微软雅黑" panose="020B0503020204020204" pitchFamily="34" charset="-122"/>
              </a:rPr>
              <a:t>（</a:t>
            </a:r>
            <a:r>
              <a:rPr lang="en-US" altLang="zh-CN" sz="2000" b="0" dirty="0">
                <a:solidFill>
                  <a:prstClr val="black"/>
                </a:solidFill>
                <a:latin typeface="微软雅黑" panose="020B0503020204020204" pitchFamily="34" charset="-122"/>
                <a:ea typeface="微软雅黑" panose="020B0503020204020204" pitchFamily="34" charset="-122"/>
              </a:rPr>
              <a:t>2</a:t>
            </a:r>
            <a:r>
              <a:rPr lang="zh-CN" altLang="en-US" sz="2000" b="0" dirty="0">
                <a:solidFill>
                  <a:prstClr val="black"/>
                </a:solidFill>
                <a:latin typeface="微软雅黑" panose="020B0503020204020204" pitchFamily="34" charset="-122"/>
                <a:ea typeface="微软雅黑" panose="020B0503020204020204" pitchFamily="34" charset="-122"/>
              </a:rPr>
              <a:t>） 网络物理拓扑图设计与搭建。</a:t>
            </a:r>
            <a:endParaRPr lang="en-US" altLang="zh-CN" sz="2000" b="0" dirty="0">
              <a:solidFill>
                <a:prstClr val="black"/>
              </a:solidFill>
              <a:latin typeface="微软雅黑" panose="020B0503020204020204" pitchFamily="34" charset="-122"/>
              <a:ea typeface="微软雅黑" panose="020B0503020204020204" pitchFamily="34" charset="-122"/>
            </a:endParaRPr>
          </a:p>
          <a:p>
            <a:pPr marL="342900" marR="0" lvl="1" algn="l" defTabSz="914400" rtl="0" eaLnBrk="1" fontAlgn="base" latinLnBrk="0" hangingPunct="1">
              <a:lnSpc>
                <a:spcPct val="100000"/>
              </a:lnSpc>
              <a:spcBef>
                <a:spcPts val="600"/>
              </a:spcBef>
              <a:spcAft>
                <a:spcPts val="0"/>
              </a:spcAft>
              <a:buClrTx/>
              <a:buSzTx/>
              <a:tabLst/>
              <a:defRPr/>
            </a:pP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3.2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创建工作组</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1" algn="l" defTabSz="914400" rtl="0" eaLnBrk="1" fontAlgn="base" latinLnBrk="0" hangingPunct="1">
              <a:lnSpc>
                <a:spcPct val="100000"/>
              </a:lnSpc>
              <a:spcBef>
                <a:spcPts val="600"/>
              </a:spcBef>
              <a:spcAft>
                <a:spcPts val="0"/>
              </a:spcAft>
              <a:buClrTx/>
              <a:buSzTx/>
              <a:tabLst/>
              <a:defRPr/>
            </a:pPr>
            <a:r>
              <a:rPr lang="zh-CN" altLang="en-US" sz="2000" b="0" dirty="0">
                <a:solidFill>
                  <a:prstClr val="black"/>
                </a:solidFill>
                <a:latin typeface="微软雅黑" panose="020B0503020204020204" pitchFamily="34" charset="-122"/>
                <a:ea typeface="微软雅黑" panose="020B0503020204020204" pitchFamily="34" charset="-122"/>
              </a:rPr>
              <a:t>（</a:t>
            </a:r>
            <a:r>
              <a:rPr lang="en-US" altLang="zh-CN" sz="2000" b="0" dirty="0">
                <a:solidFill>
                  <a:prstClr val="black"/>
                </a:solidFill>
                <a:latin typeface="微软雅黑" panose="020B0503020204020204" pitchFamily="34" charset="-122"/>
                <a:ea typeface="微软雅黑" panose="020B0503020204020204" pitchFamily="34" charset="-122"/>
              </a:rPr>
              <a:t>1</a:t>
            </a:r>
            <a:r>
              <a:rPr lang="zh-CN" altLang="en-US" sz="2000" b="0" dirty="0">
                <a:solidFill>
                  <a:prstClr val="black"/>
                </a:solidFill>
                <a:latin typeface="微软雅黑" panose="020B0503020204020204" pitchFamily="34" charset="-122"/>
                <a:ea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创建、指定工作组。</a:t>
            </a:r>
            <a:endParaRPr lang="en-US" altLang="zh-CN" sz="2000" b="0" dirty="0">
              <a:solidFill>
                <a:prstClr val="black"/>
              </a:solidFill>
              <a:latin typeface="微软雅黑" panose="020B0503020204020204" pitchFamily="34" charset="-122"/>
              <a:ea typeface="微软雅黑" panose="020B0503020204020204" pitchFamily="34" charset="-122"/>
            </a:endParaRPr>
          </a:p>
          <a:p>
            <a:pPr marL="342900" marR="0" lvl="1" algn="l" defTabSz="914400" rtl="0" eaLnBrk="1" fontAlgn="base" latinLnBrk="0" hangingPunct="1">
              <a:lnSpc>
                <a:spcPct val="100000"/>
              </a:lnSpc>
              <a:spcBef>
                <a:spcPts val="600"/>
              </a:spcBef>
              <a:spcAft>
                <a:spcPts val="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）并将计算机加入指定的工作组。</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731199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215516" y="1349777"/>
            <a:ext cx="8424936" cy="2708434"/>
          </a:xfrm>
          <a:prstGeom prst="rect">
            <a:avLst/>
          </a:prstGeom>
          <a:noFill/>
        </p:spPr>
        <p:txBody>
          <a:bodyPr wrap="square">
            <a:spAutoFit/>
          </a:bodyPr>
          <a:lstStyle/>
          <a:p>
            <a:pPr marL="342900" marR="0" lvl="1" algn="l" defTabSz="914400" rtl="0" eaLnBrk="1" fontAlgn="base" latinLnBrk="0" hangingPunct="1">
              <a:lnSpc>
                <a:spcPct val="100000"/>
              </a:lnSpc>
              <a:spcBef>
                <a:spcPts val="600"/>
              </a:spcBef>
              <a:spcAft>
                <a:spcPts val="0"/>
              </a:spcAft>
              <a:buClrTx/>
              <a:buSzTx/>
              <a:tabLst/>
              <a:defRPr/>
            </a:pP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3.3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本地用户的创建与维护</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1" algn="l" defTabSz="914400" rtl="0" eaLnBrk="1" fontAlgn="base" latinLnBrk="0" hangingPunct="1">
              <a:lnSpc>
                <a:spcPct val="100000"/>
              </a:lnSpc>
              <a:spcBef>
                <a:spcPts val="600"/>
              </a:spcBef>
              <a:spcAft>
                <a:spcPts val="0"/>
              </a:spcAft>
              <a:buClrTx/>
              <a:buSzTx/>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3.3.1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创建本地用户帐户</a:t>
            </a:r>
          </a:p>
          <a:p>
            <a:pPr marL="625475" marR="0" lvl="1" algn="l" defTabSz="914400" rtl="0" eaLnBrk="1" fontAlgn="base" latinLnBrk="0" hangingPunct="1">
              <a:lnSpc>
                <a:spcPct val="100000"/>
              </a:lnSpc>
              <a:spcBef>
                <a:spcPts val="600"/>
              </a:spcBef>
              <a:spcAft>
                <a:spcPts val="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）创建用户</a:t>
            </a:r>
          </a:p>
          <a:p>
            <a:pPr marL="968375" marR="0" lvl="1" indent="-3429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用户名</a:t>
            </a:r>
          </a:p>
          <a:p>
            <a:pPr marL="968375" marR="0" lvl="1" indent="-3429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全名</a:t>
            </a:r>
          </a:p>
          <a:p>
            <a:pPr marL="968375" marR="0" lvl="1" indent="-3429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描述</a:t>
            </a:r>
          </a:p>
          <a:p>
            <a:pPr marL="968375" marR="0" lvl="1" indent="-34290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密码相关选项</a:t>
            </a:r>
          </a:p>
        </p:txBody>
      </p:sp>
      <p:pic>
        <p:nvPicPr>
          <p:cNvPr id="9" name="图片 8" descr="2-4.TIF">
            <a:extLst>
              <a:ext uri="{FF2B5EF4-FFF2-40B4-BE49-F238E27FC236}">
                <a16:creationId xmlns:a16="http://schemas.microsoft.com/office/drawing/2014/main" id="{61C070F9-3880-4E78-B09D-76A188944D62}"/>
              </a:ext>
            </a:extLst>
          </p:cNvPr>
          <p:cNvPicPr>
            <a:picLocks noChangeAspect="1"/>
          </p:cNvPicPr>
          <p:nvPr/>
        </p:nvPicPr>
        <p:blipFill>
          <a:blip r:embed="rId3"/>
          <a:stretch>
            <a:fillRect/>
          </a:stretch>
        </p:blipFill>
        <p:spPr>
          <a:xfrm>
            <a:off x="3275855" y="2095135"/>
            <a:ext cx="5251543" cy="3926153"/>
          </a:xfrm>
          <a:prstGeom prst="rect">
            <a:avLst/>
          </a:prstGeom>
        </p:spPr>
      </p:pic>
    </p:spTree>
    <p:extLst>
      <p:ext uri="{BB962C8B-B14F-4D97-AF65-F5344CB8AC3E}">
        <p14:creationId xmlns:p14="http://schemas.microsoft.com/office/powerpoint/2010/main" val="132727442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467544" y="1340768"/>
            <a:ext cx="8424936" cy="5109091"/>
          </a:xfrm>
          <a:prstGeom prst="rect">
            <a:avLst/>
          </a:prstGeom>
          <a:noFill/>
        </p:spPr>
        <p:txBody>
          <a:bodyPr wrap="square">
            <a:spAutoFit/>
          </a:bodyPr>
          <a:lstStyle/>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400" b="0" i="0" u="none" strike="noStrike" kern="1200" cap="none" spc="0" normalizeH="0" baseline="0" noProof="0" dirty="0">
                <a:ln>
                  <a:noFill/>
                </a:ln>
                <a:solidFill>
                  <a:srgbClr val="0000FF"/>
                </a:solidFill>
                <a:effectLst/>
                <a:uLnTx/>
                <a:uFillTx/>
                <a:latin typeface="楷体_GB2312" pitchFamily="49" charset="-122"/>
                <a:ea typeface="微软雅黑" panose="020B0503020204020204" pitchFamily="34" charset="-122"/>
                <a:cs typeface="+mn-cs"/>
              </a:rPr>
              <a:t>用户名</a:t>
            </a:r>
          </a:p>
          <a:p>
            <a:pPr marL="557213" marR="0" lvl="1" indent="-214313"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用户名最长</a:t>
            </a:r>
            <a:r>
              <a:rPr kumimoji="0" lang="en-US" altLang="zh-CN"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20</a:t>
            </a: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字符，不区分大小写，可以使用中文</a:t>
            </a:r>
          </a:p>
          <a:p>
            <a:pPr marL="557213" marR="0" lvl="1" indent="-214313"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使用一些特殊字符（</a:t>
            </a:r>
            <a:r>
              <a:rPr kumimoji="0" lang="en-US" altLang="zh-CN" sz="2000" b="0" i="0" u="none" strike="noStrike" kern="1200" cap="none" spc="0" normalizeH="0" baseline="0" noProof="0" dirty="0">
                <a:ln>
                  <a:noFill/>
                </a:ln>
                <a:solidFill>
                  <a:prstClr val="black"/>
                </a:solidFill>
                <a:effectLst/>
                <a:uLnTx/>
                <a:uFillTx/>
                <a:latin typeface="宋体"/>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 / \ [ ] : ; | = , + * ? &lt; &gt;</a:t>
            </a: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a:t>
            </a:r>
          </a:p>
          <a:p>
            <a:pPr marL="557213" marR="0" lvl="1" indent="-214313"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命名规则：用户的英文名或者姓名拼音</a:t>
            </a:r>
          </a:p>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400" b="0" i="0" u="none" strike="noStrike" kern="1200" cap="none" spc="0" normalizeH="0" baseline="0" noProof="0" dirty="0">
                <a:ln>
                  <a:noFill/>
                </a:ln>
                <a:solidFill>
                  <a:srgbClr val="0000FF"/>
                </a:solidFill>
                <a:effectLst/>
                <a:uLnTx/>
                <a:uFillTx/>
                <a:latin typeface="楷体_GB2312" pitchFamily="49" charset="-122"/>
                <a:ea typeface="微软雅黑" panose="020B0503020204020204" pitchFamily="34" charset="-122"/>
                <a:cs typeface="+mn-cs"/>
              </a:rPr>
              <a:t>全名和描述</a:t>
            </a:r>
          </a:p>
          <a:p>
            <a:pPr marL="557213" marR="0" lvl="1" indent="-214313"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可以输入一些员工的个人信息和公司信息，如姓名和部门等</a:t>
            </a:r>
          </a:p>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400" b="0" i="0" u="none" strike="noStrike" kern="1200" cap="none" spc="0" normalizeH="0" baseline="0" noProof="0" dirty="0">
                <a:ln>
                  <a:noFill/>
                </a:ln>
                <a:solidFill>
                  <a:srgbClr val="0000FF"/>
                </a:solidFill>
                <a:effectLst/>
                <a:uLnTx/>
                <a:uFillTx/>
                <a:latin typeface="楷体_GB2312" pitchFamily="49" charset="-122"/>
                <a:ea typeface="微软雅黑" panose="020B0503020204020204" pitchFamily="34" charset="-122"/>
                <a:cs typeface="+mn-cs"/>
              </a:rPr>
              <a:t>密码和确认密码</a:t>
            </a:r>
          </a:p>
          <a:p>
            <a:pPr marL="557213" marR="0" lvl="1" indent="-214313"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密码的最大长度可以达到</a:t>
            </a:r>
            <a:r>
              <a:rPr kumimoji="0" lang="en-US" altLang="zh-CN"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127</a:t>
            </a: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位</a:t>
            </a:r>
          </a:p>
          <a:p>
            <a:pPr marL="557213" marR="0" lvl="1" indent="-214313"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密码的设置</a:t>
            </a:r>
            <a:r>
              <a:rPr lang="zh-CN" altLang="en-US" sz="2000" b="0" dirty="0">
                <a:solidFill>
                  <a:prstClr val="black"/>
                </a:solidFill>
                <a:latin typeface="楷体_GB2312" pitchFamily="49" charset="-122"/>
                <a:ea typeface="微软雅黑" panose="020B0503020204020204" pitchFamily="34" charset="-122"/>
              </a:rPr>
              <a:t>复杂密码（</a:t>
            </a:r>
            <a:r>
              <a:rPr lang="en-US" altLang="zh-CN" sz="2000" b="0" dirty="0">
                <a:solidFill>
                  <a:prstClr val="black"/>
                </a:solidFill>
                <a:latin typeface="楷体_GB2312" pitchFamily="49" charset="-122"/>
                <a:ea typeface="微软雅黑" panose="020B0503020204020204" pitchFamily="34" charset="-122"/>
              </a:rPr>
              <a:t>5</a:t>
            </a:r>
            <a:r>
              <a:rPr lang="zh-CN" altLang="en-US" sz="2000" b="0" dirty="0">
                <a:solidFill>
                  <a:prstClr val="black"/>
                </a:solidFill>
                <a:latin typeface="楷体_GB2312" pitchFamily="49" charset="-122"/>
                <a:ea typeface="微软雅黑" panose="020B0503020204020204" pitchFamily="34" charset="-122"/>
              </a:rPr>
              <a:t>原则）</a:t>
            </a:r>
            <a:r>
              <a:rPr kumimoji="0" lang="zh-CN" altLang="en-US" sz="20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rPr>
              <a:t>，应该使用字母、数字及特殊符号的组合</a:t>
            </a:r>
            <a:endParaRPr kumimoji="0" lang="zh-CN" altLang="en-US" sz="2400" b="0" i="0" u="none" strike="noStrike" kern="1200" cap="none" spc="0" normalizeH="0" baseline="0" noProof="0" dirty="0">
              <a:ln>
                <a:noFill/>
              </a:ln>
              <a:solidFill>
                <a:prstClr val="black"/>
              </a:solidFill>
              <a:effectLst/>
              <a:uLnTx/>
              <a:uFillTx/>
              <a:latin typeface="楷体_GB2312" pitchFamily="49" charset="-122"/>
              <a:ea typeface="微软雅黑" panose="020B0503020204020204" pitchFamily="34" charset="-122"/>
              <a:cs typeface="+mn-cs"/>
            </a:endParaRPr>
          </a:p>
          <a:p>
            <a:pPr marL="625475" marR="0" lvl="1" indent="0" algn="l" defTabSz="914400" rtl="0" eaLnBrk="1" fontAlgn="base" latinLnBrk="0" hangingPunct="1">
              <a:lnSpc>
                <a:spcPct val="100000"/>
              </a:lnSpc>
              <a:spcBef>
                <a:spcPts val="60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9753359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720940" y="1309621"/>
            <a:ext cx="4104456" cy="2308324"/>
          </a:xfrm>
          <a:prstGeom prst="rect">
            <a:avLst/>
          </a:prstGeom>
          <a:noFill/>
        </p:spPr>
        <p:txBody>
          <a:bodyPr wrap="square">
            <a:spAutoFit/>
          </a:bodyPr>
          <a:lstStyle/>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用户下次登录时必须更改密码 </a:t>
            </a:r>
          </a:p>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用户不能更改密码 </a:t>
            </a:r>
          </a:p>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密码永不过期 </a:t>
            </a:r>
          </a:p>
          <a:p>
            <a:pPr marL="257175" marR="0" lvl="0" indent="-257175" algn="l" defTabSz="914400" rtl="0" eaLnBrk="1" fontAlgn="base" latinLnBrk="0" hangingPunct="1">
              <a:lnSpc>
                <a:spcPct val="100000"/>
              </a:lnSpc>
              <a:spcBef>
                <a:spcPts val="600"/>
              </a:spcBef>
              <a:spcAft>
                <a:spcPts val="600"/>
              </a:spcAft>
              <a:buClrTx/>
              <a:buSzTx/>
              <a:buFont typeface="Arial"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帐户已禁用 </a:t>
            </a:r>
          </a:p>
          <a:p>
            <a:pPr marL="625475" marR="0" lvl="1" indent="0" algn="l" defTabSz="914400" rtl="0" eaLnBrk="1" fontAlgn="base" latinLnBrk="0" hangingPunct="1">
              <a:lnSpc>
                <a:spcPct val="100000"/>
              </a:lnSpc>
              <a:spcBef>
                <a:spcPts val="60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id="{F15B27F3-CC27-4AE5-9A49-E2EA644A91B8}"/>
              </a:ext>
            </a:extLst>
          </p:cNvPr>
          <p:cNvGrpSpPr/>
          <p:nvPr/>
        </p:nvGrpSpPr>
        <p:grpSpPr>
          <a:xfrm>
            <a:off x="1979713" y="1952836"/>
            <a:ext cx="6428794" cy="3960440"/>
            <a:chOff x="1601392" y="1758530"/>
            <a:chExt cx="6007641" cy="3723108"/>
          </a:xfrm>
        </p:grpSpPr>
        <p:pic>
          <p:nvPicPr>
            <p:cNvPr id="5" name="图片 4" descr="2-5.TIF">
              <a:extLst>
                <a:ext uri="{FF2B5EF4-FFF2-40B4-BE49-F238E27FC236}">
                  <a16:creationId xmlns:a16="http://schemas.microsoft.com/office/drawing/2014/main" id="{00A6055F-FC07-48FE-ADDF-EEB8B08C37B7}"/>
                </a:ext>
              </a:extLst>
            </p:cNvPr>
            <p:cNvPicPr>
              <a:picLocks noChangeAspect="1"/>
            </p:cNvPicPr>
            <p:nvPr/>
          </p:nvPicPr>
          <p:blipFill>
            <a:blip r:embed="rId3"/>
            <a:stretch>
              <a:fillRect/>
            </a:stretch>
          </p:blipFill>
          <p:spPr>
            <a:xfrm>
              <a:off x="3969537" y="1758530"/>
              <a:ext cx="3639496" cy="2771432"/>
            </a:xfrm>
            <a:prstGeom prst="rect">
              <a:avLst/>
            </a:prstGeom>
          </p:spPr>
        </p:pic>
        <p:sp>
          <p:nvSpPr>
            <p:cNvPr id="6" name="AutoShape 12">
              <a:extLst>
                <a:ext uri="{FF2B5EF4-FFF2-40B4-BE49-F238E27FC236}">
                  <a16:creationId xmlns:a16="http://schemas.microsoft.com/office/drawing/2014/main" id="{6A0B6FF6-4152-4324-AE74-9B332BE07AC5}"/>
                </a:ext>
              </a:extLst>
            </p:cNvPr>
            <p:cNvSpPr>
              <a:spLocks/>
            </p:cNvSpPr>
            <p:nvPr/>
          </p:nvSpPr>
          <p:spPr bwMode="auto">
            <a:xfrm>
              <a:off x="1601392" y="3699272"/>
              <a:ext cx="1754981" cy="351234"/>
            </a:xfrm>
            <a:prstGeom prst="accentBorderCallout1">
              <a:avLst>
                <a:gd name="adj1" fmla="val 24407"/>
                <a:gd name="adj2" fmla="val 103255"/>
                <a:gd name="adj3" fmla="val -5875"/>
                <a:gd name="adj4" fmla="val 145005"/>
              </a:avLst>
            </a:prstGeom>
            <a:noFill/>
            <a:ln w="15875" algn="ctr">
              <a:solidFill>
                <a:srgbClr val="FF0000"/>
              </a:solidFill>
              <a:miter lim="800000"/>
              <a:headEnd/>
              <a:tailEnd/>
            </a:ln>
          </p:spPr>
          <p:txBody>
            <a:bodyPr anchor="ctr"/>
            <a:lstStyle/>
            <a:p>
              <a:pPr algn="ctr"/>
              <a:r>
                <a:rPr lang="en-US" altLang="zh-CN" sz="1350" b="0">
                  <a:ea typeface="宋体" pitchFamily="2" charset="-122"/>
                </a:rPr>
                <a:t> </a:t>
              </a:r>
              <a:r>
                <a:rPr lang="zh-CN" altLang="en-US" sz="1800">
                  <a:solidFill>
                    <a:srgbClr val="000000"/>
                  </a:solidFill>
                </a:rPr>
                <a:t>保障用户隐私</a:t>
              </a:r>
            </a:p>
          </p:txBody>
        </p:sp>
        <p:sp>
          <p:nvSpPr>
            <p:cNvPr id="8" name="AutoShape 13">
              <a:extLst>
                <a:ext uri="{FF2B5EF4-FFF2-40B4-BE49-F238E27FC236}">
                  <a16:creationId xmlns:a16="http://schemas.microsoft.com/office/drawing/2014/main" id="{B34002DC-25FB-4AAA-A831-8572A8503BB7}"/>
                </a:ext>
              </a:extLst>
            </p:cNvPr>
            <p:cNvSpPr>
              <a:spLocks/>
            </p:cNvSpPr>
            <p:nvPr/>
          </p:nvSpPr>
          <p:spPr bwMode="auto">
            <a:xfrm>
              <a:off x="1628776" y="4104085"/>
              <a:ext cx="1754981" cy="351234"/>
            </a:xfrm>
            <a:prstGeom prst="accentBorderCallout1">
              <a:avLst>
                <a:gd name="adj1" fmla="val 24407"/>
                <a:gd name="adj2" fmla="val 103255"/>
                <a:gd name="adj3" fmla="val -73898"/>
                <a:gd name="adj4" fmla="val 145500"/>
              </a:avLst>
            </a:prstGeom>
            <a:noFill/>
            <a:ln w="15875" algn="ctr">
              <a:solidFill>
                <a:srgbClr val="FF0000"/>
              </a:solidFill>
              <a:miter lim="800000"/>
              <a:headEnd/>
              <a:tailEnd/>
            </a:ln>
          </p:spPr>
          <p:txBody>
            <a:bodyPr anchor="ctr"/>
            <a:lstStyle/>
            <a:p>
              <a:pPr algn="ctr"/>
              <a:r>
                <a:rPr lang="en-US" altLang="zh-CN" sz="1350" b="0">
                  <a:ea typeface="宋体" pitchFamily="2" charset="-122"/>
                </a:rPr>
                <a:t> </a:t>
              </a:r>
              <a:r>
                <a:rPr lang="zh-CN" altLang="en-US" sz="1800">
                  <a:solidFill>
                    <a:srgbClr val="000000"/>
                  </a:solidFill>
                </a:rPr>
                <a:t>用于共享</a:t>
              </a:r>
              <a:r>
                <a:rPr lang="zh-CN" altLang="en-US" sz="1800"/>
                <a:t>帐</a:t>
              </a:r>
              <a:r>
                <a:rPr lang="zh-CN" altLang="en-US" sz="1800">
                  <a:solidFill>
                    <a:srgbClr val="000000"/>
                  </a:solidFill>
                </a:rPr>
                <a:t>户</a:t>
              </a:r>
            </a:p>
          </p:txBody>
        </p:sp>
        <p:sp>
          <p:nvSpPr>
            <p:cNvPr id="9" name="AutoShape 14">
              <a:extLst>
                <a:ext uri="{FF2B5EF4-FFF2-40B4-BE49-F238E27FC236}">
                  <a16:creationId xmlns:a16="http://schemas.microsoft.com/office/drawing/2014/main" id="{62E1A532-417A-4F68-AA95-E8F8E19DE9BE}"/>
                </a:ext>
              </a:extLst>
            </p:cNvPr>
            <p:cNvSpPr>
              <a:spLocks/>
            </p:cNvSpPr>
            <p:nvPr/>
          </p:nvSpPr>
          <p:spPr bwMode="auto">
            <a:xfrm>
              <a:off x="1628776" y="4563666"/>
              <a:ext cx="1754981" cy="351234"/>
            </a:xfrm>
            <a:prstGeom prst="accentBorderCallout1">
              <a:avLst>
                <a:gd name="adj1" fmla="val 24407"/>
                <a:gd name="adj2" fmla="val 103255"/>
                <a:gd name="adj3" fmla="val -139324"/>
                <a:gd name="adj4" fmla="val 144208"/>
              </a:avLst>
            </a:prstGeom>
            <a:noFill/>
            <a:ln w="15875" algn="ctr">
              <a:solidFill>
                <a:srgbClr val="FF0000"/>
              </a:solidFill>
              <a:miter lim="800000"/>
              <a:headEnd/>
              <a:tailEnd/>
            </a:ln>
          </p:spPr>
          <p:txBody>
            <a:bodyPr anchor="ctr"/>
            <a:lstStyle/>
            <a:p>
              <a:pPr algn="ctr"/>
              <a:r>
                <a:rPr lang="zh-CN" altLang="en-US" sz="1800">
                  <a:solidFill>
                    <a:srgbClr val="000000"/>
                  </a:solidFill>
                  <a:latin typeface="楷体_GB2312" pitchFamily="49" charset="-122"/>
                </a:rPr>
                <a:t>默认</a:t>
              </a:r>
              <a:r>
                <a:rPr lang="en-US" altLang="zh-CN" sz="1800">
                  <a:solidFill>
                    <a:srgbClr val="000000"/>
                  </a:solidFill>
                  <a:latin typeface="楷体_GB2312" pitchFamily="49" charset="-122"/>
                </a:rPr>
                <a:t>42</a:t>
              </a:r>
              <a:r>
                <a:rPr lang="zh-CN" altLang="en-US" sz="1800">
                  <a:solidFill>
                    <a:srgbClr val="000000"/>
                  </a:solidFill>
                  <a:latin typeface="楷体_GB2312" pitchFamily="49" charset="-122"/>
                </a:rPr>
                <a:t>天过期</a:t>
              </a:r>
            </a:p>
          </p:txBody>
        </p:sp>
        <p:sp>
          <p:nvSpPr>
            <p:cNvPr id="10" name="AutoShape 15">
              <a:extLst>
                <a:ext uri="{FF2B5EF4-FFF2-40B4-BE49-F238E27FC236}">
                  <a16:creationId xmlns:a16="http://schemas.microsoft.com/office/drawing/2014/main" id="{AB490292-87D9-4DAB-898C-D2A3E06702F0}"/>
                </a:ext>
              </a:extLst>
            </p:cNvPr>
            <p:cNvSpPr>
              <a:spLocks/>
            </p:cNvSpPr>
            <p:nvPr/>
          </p:nvSpPr>
          <p:spPr bwMode="auto">
            <a:xfrm>
              <a:off x="5274470" y="5130404"/>
              <a:ext cx="1754981" cy="351234"/>
            </a:xfrm>
            <a:prstGeom prst="accentBorderCallout1">
              <a:avLst>
                <a:gd name="adj1" fmla="val 24407"/>
                <a:gd name="adj2" fmla="val -3255"/>
                <a:gd name="adj3" fmla="val -307794"/>
                <a:gd name="adj4" fmla="val -60215"/>
              </a:avLst>
            </a:prstGeom>
            <a:noFill/>
            <a:ln w="15875" algn="ctr">
              <a:solidFill>
                <a:srgbClr val="FF0000"/>
              </a:solidFill>
              <a:miter lim="800000"/>
              <a:headEnd/>
              <a:tailEnd/>
            </a:ln>
          </p:spPr>
          <p:txBody>
            <a:bodyPr anchor="ctr"/>
            <a:lstStyle/>
            <a:p>
              <a:pPr algn="ctr"/>
              <a:r>
                <a:rPr lang="zh-CN" altLang="en-US" sz="1800">
                  <a:solidFill>
                    <a:srgbClr val="000000"/>
                  </a:solidFill>
                </a:rPr>
                <a:t>暂时禁止登录</a:t>
              </a:r>
            </a:p>
          </p:txBody>
        </p:sp>
      </p:grpSp>
    </p:spTree>
    <p:extLst>
      <p:ext uri="{BB962C8B-B14F-4D97-AF65-F5344CB8AC3E}">
        <p14:creationId xmlns:p14="http://schemas.microsoft.com/office/powerpoint/2010/main" val="75091078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720940" y="1309621"/>
            <a:ext cx="4104456" cy="2769989"/>
          </a:xfrm>
          <a:prstGeom prst="rect">
            <a:avLst/>
          </a:prstGeom>
          <a:noFill/>
        </p:spPr>
        <p:txBody>
          <a:bodyPr wrap="square">
            <a:spAutoFit/>
          </a:bodyPr>
          <a:lstStyle/>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设置用户的属性</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更改用户的密码</a:t>
            </a:r>
          </a:p>
          <a:p>
            <a:pPr marR="0" lvl="0" algn="l" defTabSz="914400" rtl="0" eaLnBrk="1" fontAlgn="base" latinLnBrk="0" hangingPunct="1">
              <a:lnSpc>
                <a:spcPct val="100000"/>
              </a:lnSpc>
              <a:spcBef>
                <a:spcPts val="600"/>
              </a:spcBef>
              <a:spcAft>
                <a:spcPts val="600"/>
              </a:spcAft>
              <a:buClrTx/>
              <a:buSzTx/>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）管理员重设用户的密码</a:t>
            </a:r>
          </a:p>
          <a:p>
            <a:pPr marR="0" lvl="0" algn="l" defTabSz="914400" rtl="0" eaLnBrk="1" fontAlgn="base" latinLnBrk="0" hangingPunct="1">
              <a:lnSpc>
                <a:spcPct val="100000"/>
              </a:lnSpc>
              <a:spcBef>
                <a:spcPts val="600"/>
              </a:spcBef>
              <a:spcAft>
                <a:spcPts val="600"/>
              </a:spcAft>
              <a:buClrTx/>
              <a:buSzTx/>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base" latinLnBrk="0" hangingPunct="1">
              <a:lnSpc>
                <a:spcPct val="100000"/>
              </a:lnSpc>
              <a:spcBef>
                <a:spcPts val="600"/>
              </a:spcBef>
              <a:spcAft>
                <a:spcPts val="600"/>
              </a:spcAft>
              <a:buClrTx/>
              <a:buSzTx/>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625475" marR="0" lvl="1" indent="0" algn="l" defTabSz="914400" rtl="0" eaLnBrk="1" fontAlgn="base" latinLnBrk="0" hangingPunct="1">
              <a:lnSpc>
                <a:spcPct val="100000"/>
              </a:lnSpc>
              <a:spcBef>
                <a:spcPts val="60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2-7.TIF">
            <a:extLst>
              <a:ext uri="{FF2B5EF4-FFF2-40B4-BE49-F238E27FC236}">
                <a16:creationId xmlns:a16="http://schemas.microsoft.com/office/drawing/2014/main" id="{631926C3-8CE5-4ECE-A9F5-63C126F34AEC}"/>
              </a:ext>
            </a:extLst>
          </p:cNvPr>
          <p:cNvPicPr>
            <a:picLocks noChangeAspect="1"/>
          </p:cNvPicPr>
          <p:nvPr/>
        </p:nvPicPr>
        <p:blipFill>
          <a:blip r:embed="rId3"/>
          <a:stretch>
            <a:fillRect/>
          </a:stretch>
        </p:blipFill>
        <p:spPr>
          <a:xfrm>
            <a:off x="4107395" y="696596"/>
            <a:ext cx="4315665" cy="2732404"/>
          </a:xfrm>
          <a:prstGeom prst="rect">
            <a:avLst/>
          </a:prstGeom>
        </p:spPr>
      </p:pic>
      <p:pic>
        <p:nvPicPr>
          <p:cNvPr id="12" name="图片 11" descr="2-8.TIF">
            <a:extLst>
              <a:ext uri="{FF2B5EF4-FFF2-40B4-BE49-F238E27FC236}">
                <a16:creationId xmlns:a16="http://schemas.microsoft.com/office/drawing/2014/main" id="{25706BBD-F7ED-401A-B5C7-2A1D39448B7F}"/>
              </a:ext>
            </a:extLst>
          </p:cNvPr>
          <p:cNvPicPr>
            <a:picLocks noChangeAspect="1"/>
          </p:cNvPicPr>
          <p:nvPr/>
        </p:nvPicPr>
        <p:blipFill>
          <a:blip r:embed="rId4"/>
          <a:stretch>
            <a:fillRect/>
          </a:stretch>
        </p:blipFill>
        <p:spPr>
          <a:xfrm>
            <a:off x="807017" y="3227626"/>
            <a:ext cx="3195284" cy="2088907"/>
          </a:xfrm>
          <a:prstGeom prst="rect">
            <a:avLst/>
          </a:prstGeom>
        </p:spPr>
      </p:pic>
      <p:pic>
        <p:nvPicPr>
          <p:cNvPr id="13" name="图片 12" descr="2-9.TIF">
            <a:extLst>
              <a:ext uri="{FF2B5EF4-FFF2-40B4-BE49-F238E27FC236}">
                <a16:creationId xmlns:a16="http://schemas.microsoft.com/office/drawing/2014/main" id="{5BCA5EAF-F76F-4694-997B-550934CAA07E}"/>
              </a:ext>
            </a:extLst>
          </p:cNvPr>
          <p:cNvPicPr>
            <a:picLocks noChangeAspect="1"/>
          </p:cNvPicPr>
          <p:nvPr/>
        </p:nvPicPr>
        <p:blipFill>
          <a:blip r:embed="rId5"/>
          <a:stretch>
            <a:fillRect/>
          </a:stretch>
        </p:blipFill>
        <p:spPr>
          <a:xfrm>
            <a:off x="4002301" y="4272080"/>
            <a:ext cx="4158000" cy="1889324"/>
          </a:xfrm>
          <a:prstGeom prst="rect">
            <a:avLst/>
          </a:prstGeom>
        </p:spPr>
      </p:pic>
    </p:spTree>
    <p:extLst>
      <p:ext uri="{BB962C8B-B14F-4D97-AF65-F5344CB8AC3E}">
        <p14:creationId xmlns:p14="http://schemas.microsoft.com/office/powerpoint/2010/main" val="20969405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720940" y="1309621"/>
            <a:ext cx="5507244" cy="861774"/>
          </a:xfrm>
          <a:prstGeom prst="rect">
            <a:avLst/>
          </a:prstGeom>
          <a:noFill/>
        </p:spPr>
        <p:txBody>
          <a:bodyPr wrap="square">
            <a:spAutoFit/>
          </a:bodyPr>
          <a:lstStyle/>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）更改用户的密码</a:t>
            </a:r>
          </a:p>
          <a:p>
            <a:pPr marR="0" lvl="0" algn="l" defTabSz="914400" rtl="0" eaLnBrk="1" fontAlgn="base" latinLnBrk="0" hangingPunct="1">
              <a:lnSpc>
                <a:spcPct val="100000"/>
              </a:lnSpc>
              <a:spcBef>
                <a:spcPts val="600"/>
              </a:spcBef>
              <a:spcAft>
                <a:spcPts val="600"/>
              </a:spcAft>
              <a:buClrTx/>
              <a:buSzTx/>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用户在使用过程中更改自己的帐户密码</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 name="图片 7" descr="2-10.TIF">
            <a:extLst>
              <a:ext uri="{FF2B5EF4-FFF2-40B4-BE49-F238E27FC236}">
                <a16:creationId xmlns:a16="http://schemas.microsoft.com/office/drawing/2014/main" id="{DAAC2D1D-9BC0-4EAA-AD52-787D714792BD}"/>
              </a:ext>
            </a:extLst>
          </p:cNvPr>
          <p:cNvPicPr>
            <a:picLocks noChangeAspect="1"/>
          </p:cNvPicPr>
          <p:nvPr/>
        </p:nvPicPr>
        <p:blipFill>
          <a:blip r:embed="rId3"/>
          <a:stretch>
            <a:fillRect/>
          </a:stretch>
        </p:blipFill>
        <p:spPr>
          <a:xfrm>
            <a:off x="1032817" y="2443150"/>
            <a:ext cx="3388355" cy="2140342"/>
          </a:xfrm>
          <a:prstGeom prst="rect">
            <a:avLst/>
          </a:prstGeom>
        </p:spPr>
      </p:pic>
      <p:pic>
        <p:nvPicPr>
          <p:cNvPr id="9" name="图片 8" descr="2-11.TIF">
            <a:extLst>
              <a:ext uri="{FF2B5EF4-FFF2-40B4-BE49-F238E27FC236}">
                <a16:creationId xmlns:a16="http://schemas.microsoft.com/office/drawing/2014/main" id="{CE52F838-7CDE-495B-A602-6BEF0431B3E4}"/>
              </a:ext>
            </a:extLst>
          </p:cNvPr>
          <p:cNvPicPr>
            <a:picLocks noChangeAspect="1"/>
          </p:cNvPicPr>
          <p:nvPr/>
        </p:nvPicPr>
        <p:blipFill>
          <a:blip r:embed="rId4"/>
          <a:stretch>
            <a:fillRect/>
          </a:stretch>
        </p:blipFill>
        <p:spPr>
          <a:xfrm>
            <a:off x="4211960" y="3513321"/>
            <a:ext cx="3563464" cy="2274980"/>
          </a:xfrm>
          <a:prstGeom prst="rect">
            <a:avLst/>
          </a:prstGeom>
        </p:spPr>
      </p:pic>
    </p:spTree>
    <p:extLst>
      <p:ext uri="{BB962C8B-B14F-4D97-AF65-F5344CB8AC3E}">
        <p14:creationId xmlns:p14="http://schemas.microsoft.com/office/powerpoint/2010/main" val="11274148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6552" y="548570"/>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1017671" y="1297740"/>
            <a:ext cx="5507244" cy="400110"/>
          </a:xfrm>
          <a:prstGeom prst="rect">
            <a:avLst/>
          </a:prstGeom>
          <a:noFill/>
        </p:spPr>
        <p:txBody>
          <a:bodyPr wrap="square">
            <a:spAutoFit/>
          </a:bodyPr>
          <a:lstStyle/>
          <a:p>
            <a:pPr marR="0" lvl="0" algn="l" defTabSz="914400" rtl="0" eaLnBrk="1" fontAlgn="base" latinLnBrk="0" hangingPunct="1">
              <a:lnSpc>
                <a:spcPct val="100000"/>
              </a:lnSpc>
              <a:spcBef>
                <a:spcPts val="600"/>
              </a:spcBef>
              <a:spcAft>
                <a:spcPts val="600"/>
              </a:spcAft>
              <a:buClrTx/>
              <a:buSzTx/>
              <a:tabLst/>
              <a:defRPr/>
            </a:pPr>
            <a:r>
              <a:rPr lang="en-US" altLang="zh-CN" sz="2000" b="0" dirty="0">
                <a:solidFill>
                  <a:prstClr val="black"/>
                </a:solidFill>
                <a:latin typeface="微软雅黑" panose="020B0503020204020204" pitchFamily="34" charset="-122"/>
                <a:ea typeface="微软雅黑" panose="020B0503020204020204" pitchFamily="34" charset="-122"/>
              </a:rPr>
              <a:t>3</a:t>
            </a:r>
            <a:r>
              <a:rPr lang="zh-CN" altLang="en-US" sz="2000" b="0" dirty="0">
                <a:solidFill>
                  <a:prstClr val="black"/>
                </a:solidFill>
                <a:latin typeface="微软雅黑" panose="020B0503020204020204" pitchFamily="34" charset="-122"/>
                <a:ea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禁用、重命名和删除用户</a:t>
            </a:r>
          </a:p>
        </p:txBody>
      </p:sp>
      <p:pic>
        <p:nvPicPr>
          <p:cNvPr id="6" name="图片 5" descr="2-7.TIF">
            <a:extLst>
              <a:ext uri="{FF2B5EF4-FFF2-40B4-BE49-F238E27FC236}">
                <a16:creationId xmlns:a16="http://schemas.microsoft.com/office/drawing/2014/main" id="{C3BAD079-7259-424A-9B99-62F3A136E583}"/>
              </a:ext>
            </a:extLst>
          </p:cNvPr>
          <p:cNvPicPr>
            <a:picLocks noChangeAspect="1"/>
          </p:cNvPicPr>
          <p:nvPr/>
        </p:nvPicPr>
        <p:blipFill>
          <a:blip r:embed="rId3"/>
          <a:stretch>
            <a:fillRect/>
          </a:stretch>
        </p:blipFill>
        <p:spPr>
          <a:xfrm>
            <a:off x="503548" y="1808820"/>
            <a:ext cx="4351673" cy="2755202"/>
          </a:xfrm>
          <a:prstGeom prst="rect">
            <a:avLst/>
          </a:prstGeom>
        </p:spPr>
      </p:pic>
      <p:pic>
        <p:nvPicPr>
          <p:cNvPr id="10" name="图片 9" descr="2-8.TIF">
            <a:extLst>
              <a:ext uri="{FF2B5EF4-FFF2-40B4-BE49-F238E27FC236}">
                <a16:creationId xmlns:a16="http://schemas.microsoft.com/office/drawing/2014/main" id="{7FEEAA06-7A98-43C8-BAE6-C483E58A3CB7}"/>
              </a:ext>
            </a:extLst>
          </p:cNvPr>
          <p:cNvPicPr>
            <a:picLocks noChangeAspect="1"/>
          </p:cNvPicPr>
          <p:nvPr/>
        </p:nvPicPr>
        <p:blipFill>
          <a:blip r:embed="rId4"/>
          <a:stretch>
            <a:fillRect/>
          </a:stretch>
        </p:blipFill>
        <p:spPr>
          <a:xfrm>
            <a:off x="4680011" y="3068960"/>
            <a:ext cx="4020351" cy="2628292"/>
          </a:xfrm>
          <a:prstGeom prst="rect">
            <a:avLst/>
          </a:prstGeom>
        </p:spPr>
      </p:pic>
    </p:spTree>
    <p:extLst>
      <p:ext uri="{BB962C8B-B14F-4D97-AF65-F5344CB8AC3E}">
        <p14:creationId xmlns:p14="http://schemas.microsoft.com/office/powerpoint/2010/main" val="11208161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idx="1"/>
          </p:nvPr>
        </p:nvSpPr>
        <p:spPr>
          <a:xfrm>
            <a:off x="539552" y="1466782"/>
            <a:ext cx="7902878" cy="3924436"/>
          </a:xfrm>
        </p:spPr>
        <p:txBody>
          <a:bodyPr/>
          <a:lstStyle/>
          <a:p>
            <a:pPr marL="0" indent="0">
              <a:lnSpc>
                <a:spcPct val="100000"/>
              </a:lnSpc>
              <a:spcBef>
                <a:spcPts val="600"/>
              </a:spcBef>
              <a:spcAft>
                <a:spcPts val="600"/>
              </a:spcAft>
              <a:buNone/>
              <a:defRPr/>
            </a:pPr>
            <a:r>
              <a:rPr lang="zh-CN" altLang="en-US" sz="2400" b="0" dirty="0"/>
              <a:t>企业网络的目的是实现网络资源的共享，高效、安全的资源访问和管理是网络管理员的基本职责。</a:t>
            </a:r>
          </a:p>
          <a:p>
            <a:pPr marL="514350" indent="-514350">
              <a:lnSpc>
                <a:spcPct val="100000"/>
              </a:lnSpc>
              <a:spcBef>
                <a:spcPts val="600"/>
              </a:spcBef>
              <a:spcAft>
                <a:spcPts val="600"/>
              </a:spcAft>
              <a:buFont typeface="+mj-lt"/>
              <a:buAutoNum type="arabicPeriod"/>
              <a:defRPr/>
            </a:pPr>
            <a:r>
              <a:rPr lang="zh-CN" altLang="en-US" sz="2400" b="0" dirty="0"/>
              <a:t>企业要构建一个小型的办公网络，要求各计算机组成能互通信息的工作组架构的网络。</a:t>
            </a:r>
            <a:endParaRPr lang="en-US" altLang="zh-CN" sz="2400" b="0" dirty="0"/>
          </a:p>
          <a:p>
            <a:pPr marL="514350" indent="-514350">
              <a:lnSpc>
                <a:spcPct val="100000"/>
              </a:lnSpc>
              <a:spcBef>
                <a:spcPts val="600"/>
              </a:spcBef>
              <a:spcAft>
                <a:spcPts val="600"/>
              </a:spcAft>
              <a:buFont typeface="+mj-lt"/>
              <a:buAutoNum type="arabicPeriod"/>
              <a:defRPr/>
            </a:pPr>
            <a:r>
              <a:rPr lang="zh-CN" altLang="en-US" sz="2400" b="0" dirty="0"/>
              <a:t>公司希望以部门为单位建立工作组。</a:t>
            </a:r>
          </a:p>
          <a:p>
            <a:pPr marL="514350" indent="-514350">
              <a:lnSpc>
                <a:spcPct val="100000"/>
              </a:lnSpc>
              <a:spcBef>
                <a:spcPts val="600"/>
              </a:spcBef>
              <a:spcAft>
                <a:spcPts val="600"/>
              </a:spcAft>
              <a:buFont typeface="+mj-lt"/>
              <a:buAutoNum type="arabicPeriod"/>
              <a:defRPr/>
            </a:pPr>
            <a:r>
              <a:rPr lang="zh-CN" altLang="en-US" sz="2400" b="0" dirty="0"/>
              <a:t>有些计算机是多人共用，基于安全的考虑，需要每人有一个单独账户，把用户账户加入到相应的组账户中。</a:t>
            </a:r>
            <a:endParaRPr lang="en-US" altLang="zh-CN" sz="2400" b="0" dirty="0"/>
          </a:p>
        </p:txBody>
      </p:sp>
      <p:sp>
        <p:nvSpPr>
          <p:cNvPr id="3076" name="Rectangle 5"/>
          <p:cNvSpPr>
            <a:spLocks noChangeArrowheads="1"/>
          </p:cNvSpPr>
          <p:nvPr/>
        </p:nvSpPr>
        <p:spPr bwMode="auto">
          <a:xfrm>
            <a:off x="215516" y="584684"/>
            <a:ext cx="7660531" cy="465535"/>
          </a:xfrm>
          <a:prstGeom prst="rect">
            <a:avLst/>
          </a:prstGeom>
          <a:noFill/>
          <a:ln w="9525">
            <a:noFill/>
            <a:miter lim="800000"/>
            <a:headEnd/>
            <a:tailEnd/>
          </a:ln>
        </p:spPr>
        <p:txBody>
          <a:bodyPr anchor="ctr"/>
          <a:lstStyle/>
          <a:p>
            <a:r>
              <a:rPr lang="zh-CN" altLang="en-US" dirty="0">
                <a:solidFill>
                  <a:srgbClr val="000000"/>
                </a:solidFill>
                <a:latin typeface="微软雅黑" panose="020B0503020204020204" pitchFamily="34" charset="-122"/>
                <a:ea typeface="微软雅黑" panose="020B0503020204020204" pitchFamily="34" charset="-122"/>
              </a:rPr>
              <a:t>项目背景  工作组、本地帐户及共享资源的管理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32556" y="440668"/>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611560" y="1297740"/>
            <a:ext cx="4032448" cy="2708434"/>
          </a:xfrm>
          <a:prstGeom prst="rect">
            <a:avLst/>
          </a:prstGeom>
          <a:noFill/>
        </p:spPr>
        <p:txBody>
          <a:bodyPr wrap="square">
            <a:spAutoFit/>
          </a:bodyPr>
          <a:lstStyle/>
          <a:p>
            <a:pPr marR="0" lvl="0" algn="l" defTabSz="914400" rtl="0" eaLnBrk="1" fontAlgn="base" latinLnBrk="0" hangingPunct="1">
              <a:lnSpc>
                <a:spcPct val="100000"/>
              </a:lnSpc>
              <a:spcBef>
                <a:spcPts val="600"/>
              </a:spcBef>
              <a:spcAft>
                <a:spcPts val="600"/>
              </a:spcAft>
              <a:buClrTx/>
              <a:buSzTx/>
              <a:tabLst/>
              <a:defRPr/>
            </a:pP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3.4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本地组的创建</a:t>
            </a:r>
          </a:p>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不是所有的用户都可以建立组，只有加入了</a:t>
            </a:r>
            <a:r>
              <a:rPr kumimoji="0"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Administators</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Power Users</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组的用户才拥有建立组的权限。</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）将用户添加到组中</a:t>
            </a:r>
          </a:p>
          <a:p>
            <a:pPr marR="0" lvl="0" algn="l" defTabSz="914400" rtl="0" eaLnBrk="1" fontAlgn="base" latinLnBrk="0" hangingPunct="1">
              <a:lnSpc>
                <a:spcPct val="100000"/>
              </a:lnSpc>
              <a:spcBef>
                <a:spcPts val="600"/>
              </a:spcBef>
              <a:spcAft>
                <a:spcPts val="600"/>
              </a:spcAft>
              <a:buClrTx/>
              <a:buSzTx/>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 name="图片 7" descr="2-12.TIF">
            <a:extLst>
              <a:ext uri="{FF2B5EF4-FFF2-40B4-BE49-F238E27FC236}">
                <a16:creationId xmlns:a16="http://schemas.microsoft.com/office/drawing/2014/main" id="{3159F7A7-77D4-4AED-91E2-F6AD1FA83D7C}"/>
              </a:ext>
            </a:extLst>
          </p:cNvPr>
          <p:cNvPicPr>
            <a:picLocks noChangeAspect="1"/>
          </p:cNvPicPr>
          <p:nvPr/>
        </p:nvPicPr>
        <p:blipFill>
          <a:blip r:embed="rId3"/>
          <a:stretch>
            <a:fillRect/>
          </a:stretch>
        </p:blipFill>
        <p:spPr>
          <a:xfrm>
            <a:off x="5212100" y="673435"/>
            <a:ext cx="3017366" cy="2275810"/>
          </a:xfrm>
          <a:prstGeom prst="rect">
            <a:avLst/>
          </a:prstGeom>
        </p:spPr>
      </p:pic>
      <p:pic>
        <p:nvPicPr>
          <p:cNvPr id="9" name="图片 8" descr="2-13.TIF">
            <a:extLst>
              <a:ext uri="{FF2B5EF4-FFF2-40B4-BE49-F238E27FC236}">
                <a16:creationId xmlns:a16="http://schemas.microsoft.com/office/drawing/2014/main" id="{9B64E7A1-3CBD-4DBB-8B5A-04A8279F5485}"/>
              </a:ext>
            </a:extLst>
          </p:cNvPr>
          <p:cNvPicPr>
            <a:picLocks noChangeAspect="1"/>
          </p:cNvPicPr>
          <p:nvPr/>
        </p:nvPicPr>
        <p:blipFill>
          <a:blip r:embed="rId4"/>
          <a:stretch>
            <a:fillRect/>
          </a:stretch>
        </p:blipFill>
        <p:spPr>
          <a:xfrm>
            <a:off x="1151620" y="3645024"/>
            <a:ext cx="3341985" cy="2493691"/>
          </a:xfrm>
          <a:prstGeom prst="rect">
            <a:avLst/>
          </a:prstGeom>
        </p:spPr>
      </p:pic>
      <p:pic>
        <p:nvPicPr>
          <p:cNvPr id="11" name="图片 10" descr="2-14.TIF">
            <a:extLst>
              <a:ext uri="{FF2B5EF4-FFF2-40B4-BE49-F238E27FC236}">
                <a16:creationId xmlns:a16="http://schemas.microsoft.com/office/drawing/2014/main" id="{3F7561A9-5912-401C-8E38-5412BAD4EE11}"/>
              </a:ext>
            </a:extLst>
          </p:cNvPr>
          <p:cNvPicPr>
            <a:picLocks noChangeAspect="1"/>
          </p:cNvPicPr>
          <p:nvPr/>
        </p:nvPicPr>
        <p:blipFill>
          <a:blip r:embed="rId5"/>
          <a:stretch>
            <a:fillRect/>
          </a:stretch>
        </p:blipFill>
        <p:spPr>
          <a:xfrm>
            <a:off x="4975014" y="3564882"/>
            <a:ext cx="3559708" cy="2827889"/>
          </a:xfrm>
          <a:prstGeom prst="rect">
            <a:avLst/>
          </a:prstGeom>
        </p:spPr>
      </p:pic>
    </p:spTree>
    <p:extLst>
      <p:ext uri="{BB962C8B-B14F-4D97-AF65-F5344CB8AC3E}">
        <p14:creationId xmlns:p14="http://schemas.microsoft.com/office/powerpoint/2010/main" val="21135272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32556" y="440668"/>
            <a:ext cx="4167845" cy="465535"/>
          </a:xfrm>
        </p:spPr>
        <p:txBody>
          <a:bodyPr/>
          <a:lstStyle/>
          <a:p>
            <a:pPr eaLnBrk="1" hangingPunct="1"/>
            <a:r>
              <a:rPr lang="en-US" altLang="zh-CN" dirty="0">
                <a:latin typeface="Arial" charset="0"/>
              </a:rPr>
              <a:t>3 </a:t>
            </a:r>
            <a:r>
              <a:rPr lang="zh-CN" altLang="en-US" dirty="0">
                <a:latin typeface="Arial" charset="0"/>
              </a:rPr>
              <a:t>实验步骤</a:t>
            </a:r>
            <a:endParaRPr lang="zh-CN" altLang="en-US" dirty="0"/>
          </a:p>
        </p:txBody>
      </p:sp>
      <p:sp>
        <p:nvSpPr>
          <p:cNvPr id="7" name="文本框 6">
            <a:extLst>
              <a:ext uri="{FF2B5EF4-FFF2-40B4-BE49-F238E27FC236}">
                <a16:creationId xmlns:a16="http://schemas.microsoft.com/office/drawing/2014/main" id="{7524E391-892B-4704-B17D-3B98DDCA3093}"/>
              </a:ext>
            </a:extLst>
          </p:cNvPr>
          <p:cNvSpPr txBox="1"/>
          <p:nvPr/>
        </p:nvSpPr>
        <p:spPr>
          <a:xfrm>
            <a:off x="611560" y="1297740"/>
            <a:ext cx="4032448" cy="1323439"/>
          </a:xfrm>
          <a:prstGeom prst="rect">
            <a:avLst/>
          </a:prstGeom>
          <a:noFill/>
        </p:spPr>
        <p:txBody>
          <a:bodyPr wrap="square">
            <a:spAutoFit/>
          </a:bodyPr>
          <a:lstStyle/>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）从本地组中删除用户帐户</a:t>
            </a:r>
          </a:p>
          <a:p>
            <a:pPr marR="0" lvl="0" algn="l" defTabSz="914400" rtl="0" eaLnBrk="1" fontAlgn="base" latinLnBrk="0" hangingPunct="1">
              <a:lnSpc>
                <a:spcPct val="100000"/>
              </a:lnSpc>
              <a:spcBef>
                <a:spcPts val="600"/>
              </a:spcBef>
              <a:spcAft>
                <a:spcPts val="600"/>
              </a:spcAft>
              <a:buClrTx/>
              <a:buSzTx/>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）删除本地组</a:t>
            </a:r>
          </a:p>
          <a:p>
            <a:pPr marR="0" lvl="0" algn="l" defTabSz="914400" rtl="0" eaLnBrk="1" fontAlgn="base" latinLnBrk="0" hangingPunct="1">
              <a:lnSpc>
                <a:spcPct val="100000"/>
              </a:lnSpc>
              <a:spcBef>
                <a:spcPts val="600"/>
              </a:spcBef>
              <a:spcAft>
                <a:spcPts val="600"/>
              </a:spcAft>
              <a:buClrTx/>
              <a:buSzTx/>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descr="2-19.TIF">
            <a:extLst>
              <a:ext uri="{FF2B5EF4-FFF2-40B4-BE49-F238E27FC236}">
                <a16:creationId xmlns:a16="http://schemas.microsoft.com/office/drawing/2014/main" id="{59F06D49-5B2C-48A9-94BE-7712826C38FA}"/>
              </a:ext>
            </a:extLst>
          </p:cNvPr>
          <p:cNvPicPr>
            <a:picLocks noChangeAspect="1"/>
          </p:cNvPicPr>
          <p:nvPr/>
        </p:nvPicPr>
        <p:blipFill>
          <a:blip r:embed="rId3"/>
          <a:stretch>
            <a:fillRect/>
          </a:stretch>
        </p:blipFill>
        <p:spPr>
          <a:xfrm>
            <a:off x="611814" y="2528899"/>
            <a:ext cx="3532705" cy="2736305"/>
          </a:xfrm>
          <a:prstGeom prst="rect">
            <a:avLst/>
          </a:prstGeom>
        </p:spPr>
      </p:pic>
      <p:pic>
        <p:nvPicPr>
          <p:cNvPr id="12" name="图片 11" descr="2-20.TIF">
            <a:extLst>
              <a:ext uri="{FF2B5EF4-FFF2-40B4-BE49-F238E27FC236}">
                <a16:creationId xmlns:a16="http://schemas.microsoft.com/office/drawing/2014/main" id="{DBE3A0D9-9E1D-416B-8B0A-5F4DBEE21A9A}"/>
              </a:ext>
            </a:extLst>
          </p:cNvPr>
          <p:cNvPicPr>
            <a:picLocks noChangeAspect="1"/>
          </p:cNvPicPr>
          <p:nvPr/>
        </p:nvPicPr>
        <p:blipFill>
          <a:blip r:embed="rId4"/>
          <a:stretch>
            <a:fillRect/>
          </a:stretch>
        </p:blipFill>
        <p:spPr>
          <a:xfrm>
            <a:off x="4325243" y="2384884"/>
            <a:ext cx="4171193" cy="3305275"/>
          </a:xfrm>
          <a:prstGeom prst="rect">
            <a:avLst/>
          </a:prstGeom>
        </p:spPr>
      </p:pic>
    </p:spTree>
    <p:extLst>
      <p:ext uri="{BB962C8B-B14F-4D97-AF65-F5344CB8AC3E}">
        <p14:creationId xmlns:p14="http://schemas.microsoft.com/office/powerpoint/2010/main" val="53228826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E7800BF-9E4F-477F-A704-529486CCE46A}"/>
              </a:ext>
            </a:extLst>
          </p:cNvPr>
          <p:cNvSpPr txBox="1"/>
          <p:nvPr/>
        </p:nvSpPr>
        <p:spPr>
          <a:xfrm>
            <a:off x="215516" y="512676"/>
            <a:ext cx="5001186" cy="5632311"/>
          </a:xfrm>
          <a:prstGeom prst="rect">
            <a:avLst/>
          </a:prstGeom>
          <a:noFill/>
        </p:spPr>
        <p:txBody>
          <a:bodyPr wrap="square">
            <a:spAutoFit/>
          </a:bodyPr>
          <a:lstStyle>
            <a:defPPr>
              <a:defRPr lang="en-US"/>
            </a:defPPr>
            <a:lvl1pPr marR="0" lvl="0" defTabSz="914400" eaLnBrk="1" latinLnBrk="0" hangingPunct="1">
              <a:lnSpc>
                <a:spcPct val="100000"/>
              </a:lnSpc>
              <a:spcBef>
                <a:spcPts val="600"/>
              </a:spcBef>
              <a:spcAft>
                <a:spcPts val="600"/>
              </a:spcAft>
              <a:buClrTx/>
              <a:buSzTx/>
              <a:tabLst/>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r>
              <a:rPr lang="en-US" altLang="zh-CN" b="1" dirty="0"/>
              <a:t>3.5 </a:t>
            </a:r>
            <a:r>
              <a:rPr lang="zh-CN" altLang="en-US" b="1" dirty="0"/>
              <a:t>公用文件夹的管理</a:t>
            </a:r>
            <a:endParaRPr lang="en-US" altLang="zh-CN" b="1" dirty="0"/>
          </a:p>
          <a:p>
            <a:r>
              <a:rPr lang="zh-CN" altLang="en-US" dirty="0">
                <a:solidFill>
                  <a:srgbClr val="00B050"/>
                </a:solidFill>
              </a:rPr>
              <a:t>       磁盘内的文件经过适当权限设置后，每一位登录计算机的用户都只可以访问自己有权限的文件，无法访问其他用户的文件，此时这些用户要相互共享文件的话，该如何做呢</a:t>
            </a:r>
            <a:r>
              <a:rPr lang="en-US" altLang="zh-CN" dirty="0">
                <a:solidFill>
                  <a:srgbClr val="00B050"/>
                </a:solidFill>
              </a:rPr>
              <a:t>?</a:t>
            </a:r>
          </a:p>
          <a:p>
            <a:pPr marL="342900" indent="-342900">
              <a:buFont typeface="Arial" panose="020B0604020202020204" pitchFamily="34" charset="0"/>
              <a:buChar char="•"/>
            </a:pPr>
            <a:r>
              <a:rPr lang="zh-CN" altLang="en-US" dirty="0"/>
              <a:t>开放权限是一种可行的方法，也可以利用</a:t>
            </a:r>
            <a:r>
              <a:rPr lang="zh-CN" altLang="en-US" b="1" dirty="0"/>
              <a:t>公用文件夹</a:t>
            </a:r>
            <a:r>
              <a:rPr lang="zh-CN" altLang="en-US" dirty="0"/>
              <a:t>。</a:t>
            </a:r>
            <a:endParaRPr lang="en-US" altLang="zh-CN" dirty="0"/>
          </a:p>
          <a:p>
            <a:r>
              <a:rPr lang="zh-CN" altLang="en-US" dirty="0"/>
              <a:t>一套系统只有一个公用文件夹，每一个在本机登录的用户都可以访问此文件夹，用户可以通过：</a:t>
            </a:r>
            <a:endParaRPr lang="en-US" altLang="zh-CN" dirty="0"/>
          </a:p>
          <a:p>
            <a:pPr marL="342900" indent="-342900">
              <a:buFont typeface="Arial" panose="020B0604020202020204" pitchFamily="34" charset="0"/>
              <a:buChar char="•"/>
            </a:pPr>
            <a:r>
              <a:rPr lang="zh-CN" altLang="en-US" dirty="0"/>
              <a:t>打开</a:t>
            </a:r>
            <a:r>
              <a:rPr lang="en-US" altLang="zh-CN" dirty="0"/>
              <a:t>【</a:t>
            </a:r>
            <a:r>
              <a:rPr lang="zh-CN" altLang="en-US" dirty="0"/>
              <a:t>文件资源管理器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在“这台电脑”</a:t>
            </a:r>
            <a:r>
              <a:rPr lang="en-US" altLang="zh-CN" dirty="0"/>
              <a:t>-&gt;</a:t>
            </a:r>
            <a:r>
              <a:rPr lang="zh-CN" altLang="en-US" dirty="0"/>
              <a:t> 本地磁盘</a:t>
            </a:r>
            <a:r>
              <a:rPr lang="en-US" altLang="zh-CN" dirty="0"/>
              <a:t>(C:)-&gt;</a:t>
            </a:r>
            <a:r>
              <a:rPr lang="zh-CN" altLang="en-US" dirty="0"/>
              <a:t>用户</a:t>
            </a:r>
            <a:r>
              <a:rPr lang="en-US" altLang="zh-CN" dirty="0"/>
              <a:t>-&gt;</a:t>
            </a:r>
            <a:r>
              <a:rPr lang="zh-CN" altLang="en-US" dirty="0"/>
              <a:t>公用，查看公用文件夹。</a:t>
            </a:r>
          </a:p>
          <a:p>
            <a:endParaRPr lang="en-US" altLang="zh-CN" dirty="0"/>
          </a:p>
        </p:txBody>
      </p:sp>
      <p:pic>
        <p:nvPicPr>
          <p:cNvPr id="3" name="图片 2">
            <a:extLst>
              <a:ext uri="{FF2B5EF4-FFF2-40B4-BE49-F238E27FC236}">
                <a16:creationId xmlns:a16="http://schemas.microsoft.com/office/drawing/2014/main" id="{8B9031FA-1390-4540-86AC-78B3321A5B74}"/>
              </a:ext>
            </a:extLst>
          </p:cNvPr>
          <p:cNvPicPr>
            <a:picLocks noChangeAspect="1"/>
          </p:cNvPicPr>
          <p:nvPr/>
        </p:nvPicPr>
        <p:blipFill rotWithShape="1">
          <a:blip r:embed="rId3"/>
          <a:srcRect t="38560" r="539"/>
          <a:stretch/>
        </p:blipFill>
        <p:spPr>
          <a:xfrm>
            <a:off x="5688124" y="495200"/>
            <a:ext cx="2484276" cy="2277014"/>
          </a:xfrm>
          <a:prstGeom prst="rect">
            <a:avLst/>
          </a:prstGeom>
        </p:spPr>
      </p:pic>
      <p:pic>
        <p:nvPicPr>
          <p:cNvPr id="8" name="图片 7">
            <a:extLst>
              <a:ext uri="{FF2B5EF4-FFF2-40B4-BE49-F238E27FC236}">
                <a16:creationId xmlns:a16="http://schemas.microsoft.com/office/drawing/2014/main" id="{8FB01F2A-FDE8-492A-A400-1998C129F93C}"/>
              </a:ext>
            </a:extLst>
          </p:cNvPr>
          <p:cNvPicPr>
            <a:picLocks noChangeAspect="1"/>
          </p:cNvPicPr>
          <p:nvPr/>
        </p:nvPicPr>
        <p:blipFill>
          <a:blip r:embed="rId4"/>
          <a:stretch>
            <a:fillRect/>
          </a:stretch>
        </p:blipFill>
        <p:spPr>
          <a:xfrm>
            <a:off x="5400092" y="2785588"/>
            <a:ext cx="3348372" cy="4004624"/>
          </a:xfrm>
          <a:prstGeom prst="rect">
            <a:avLst/>
          </a:prstGeom>
        </p:spPr>
      </p:pic>
    </p:spTree>
    <p:extLst>
      <p:ext uri="{BB962C8B-B14F-4D97-AF65-F5344CB8AC3E}">
        <p14:creationId xmlns:p14="http://schemas.microsoft.com/office/powerpoint/2010/main" val="478312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E7800BF-9E4F-477F-A704-529486CCE46A}"/>
              </a:ext>
            </a:extLst>
          </p:cNvPr>
          <p:cNvSpPr txBox="1"/>
          <p:nvPr/>
        </p:nvSpPr>
        <p:spPr>
          <a:xfrm>
            <a:off x="359532" y="584684"/>
            <a:ext cx="8352928" cy="3477875"/>
          </a:xfrm>
          <a:prstGeom prst="rect">
            <a:avLst/>
          </a:prstGeom>
          <a:noFill/>
        </p:spPr>
        <p:txBody>
          <a:bodyPr wrap="square">
            <a:spAutoFit/>
          </a:bodyPr>
          <a:lstStyle>
            <a:defPPr>
              <a:defRPr lang="en-US"/>
            </a:defPPr>
            <a:lvl1pPr marR="0" lvl="0" defTabSz="914400" eaLnBrk="1" latinLnBrk="0" hangingPunct="1">
              <a:lnSpc>
                <a:spcPct val="100000"/>
              </a:lnSpc>
              <a:spcBef>
                <a:spcPts val="600"/>
              </a:spcBef>
              <a:spcAft>
                <a:spcPts val="600"/>
              </a:spcAft>
              <a:buClrTx/>
              <a:buSzTx/>
              <a:tabLst/>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r>
              <a:rPr lang="en-US" altLang="zh-CN" b="1" dirty="0"/>
              <a:t>3.5 </a:t>
            </a:r>
            <a:r>
              <a:rPr lang="zh-CN" altLang="en-US" b="1" dirty="0"/>
              <a:t>公用文件夹的管理</a:t>
            </a:r>
            <a:endParaRPr lang="en-US" altLang="zh-CN" b="1" dirty="0"/>
          </a:p>
          <a:p>
            <a:r>
              <a:rPr lang="zh-CN" altLang="en-US" dirty="0"/>
              <a:t>公用文件夹内默认已经有公用下载、公用文档等文件夹，用户只要把欲共享的文件复制到其中即可。用户也可以在公用文件夹内新建更多文件夹。</a:t>
            </a:r>
            <a:endParaRPr lang="en-US" altLang="zh-CN" dirty="0"/>
          </a:p>
          <a:p>
            <a:r>
              <a:rPr lang="zh-CN" altLang="en-US" b="1" dirty="0"/>
              <a:t>（</a:t>
            </a:r>
            <a:r>
              <a:rPr lang="en-US" altLang="zh-CN" b="1" dirty="0"/>
              <a:t>1</a:t>
            </a:r>
            <a:r>
              <a:rPr lang="zh-CN" altLang="en-US" b="1" dirty="0"/>
              <a:t>）设置公用文件夹共享</a:t>
            </a:r>
            <a:r>
              <a:rPr lang="en-US" altLang="zh-CN" b="1" dirty="0"/>
              <a:t>-</a:t>
            </a:r>
            <a:r>
              <a:rPr lang="zh-CN" altLang="en-US" b="1" dirty="0"/>
              <a:t>启用</a:t>
            </a:r>
            <a:endParaRPr lang="en-US" altLang="zh-CN" b="1" dirty="0"/>
          </a:p>
          <a:p>
            <a:r>
              <a:rPr lang="zh-CN" altLang="en-US" dirty="0"/>
              <a:t>系统管理员也可以开放让用户通过网络来访问公用文件夹：路径如图所示。</a:t>
            </a:r>
          </a:p>
          <a:p>
            <a:endParaRPr lang="en-US" altLang="zh-CN" dirty="0"/>
          </a:p>
          <a:p>
            <a:endParaRPr lang="zh-CN" altLang="en-US" dirty="0"/>
          </a:p>
          <a:p>
            <a:endParaRPr lang="en-US" altLang="zh-CN" b="1" dirty="0"/>
          </a:p>
        </p:txBody>
      </p:sp>
      <p:pic>
        <p:nvPicPr>
          <p:cNvPr id="8" name="图片 7" descr="2-22.TIF">
            <a:extLst>
              <a:ext uri="{FF2B5EF4-FFF2-40B4-BE49-F238E27FC236}">
                <a16:creationId xmlns:a16="http://schemas.microsoft.com/office/drawing/2014/main" id="{94D96B93-BBC9-4522-A170-6C870197AFEE}"/>
              </a:ext>
            </a:extLst>
          </p:cNvPr>
          <p:cNvPicPr>
            <a:picLocks noChangeAspect="1"/>
          </p:cNvPicPr>
          <p:nvPr/>
        </p:nvPicPr>
        <p:blipFill>
          <a:blip r:embed="rId3"/>
          <a:stretch>
            <a:fillRect/>
          </a:stretch>
        </p:blipFill>
        <p:spPr>
          <a:xfrm>
            <a:off x="1511660" y="2744924"/>
            <a:ext cx="6120680" cy="3845270"/>
          </a:xfrm>
          <a:prstGeom prst="rect">
            <a:avLst/>
          </a:prstGeom>
        </p:spPr>
      </p:pic>
    </p:spTree>
    <p:extLst>
      <p:ext uri="{BB962C8B-B14F-4D97-AF65-F5344CB8AC3E}">
        <p14:creationId xmlns:p14="http://schemas.microsoft.com/office/powerpoint/2010/main" val="1804534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377A7B-5843-4421-A17C-653CBF5391C0}"/>
              </a:ext>
            </a:extLst>
          </p:cNvPr>
          <p:cNvPicPr>
            <a:picLocks noChangeAspect="1"/>
          </p:cNvPicPr>
          <p:nvPr/>
        </p:nvPicPr>
        <p:blipFill>
          <a:blip r:embed="rId2"/>
          <a:stretch>
            <a:fillRect/>
          </a:stretch>
        </p:blipFill>
        <p:spPr>
          <a:xfrm>
            <a:off x="647564" y="4077072"/>
            <a:ext cx="6755705" cy="2605879"/>
          </a:xfrm>
          <a:prstGeom prst="rect">
            <a:avLst/>
          </a:prstGeom>
        </p:spPr>
      </p:pic>
      <p:pic>
        <p:nvPicPr>
          <p:cNvPr id="7" name="图片 6">
            <a:extLst>
              <a:ext uri="{FF2B5EF4-FFF2-40B4-BE49-F238E27FC236}">
                <a16:creationId xmlns:a16="http://schemas.microsoft.com/office/drawing/2014/main" id="{AB7F5A71-FEF5-4D8A-94C8-AEC985ABC609}"/>
              </a:ext>
            </a:extLst>
          </p:cNvPr>
          <p:cNvPicPr>
            <a:picLocks noChangeAspect="1"/>
          </p:cNvPicPr>
          <p:nvPr/>
        </p:nvPicPr>
        <p:blipFill>
          <a:blip r:embed="rId3"/>
          <a:stretch>
            <a:fillRect/>
          </a:stretch>
        </p:blipFill>
        <p:spPr>
          <a:xfrm>
            <a:off x="3921481" y="446301"/>
            <a:ext cx="4872097" cy="3492388"/>
          </a:xfrm>
          <a:prstGeom prst="rect">
            <a:avLst/>
          </a:prstGeom>
        </p:spPr>
      </p:pic>
      <p:pic>
        <p:nvPicPr>
          <p:cNvPr id="8" name="图片 7" descr="2-28.TIF">
            <a:extLst>
              <a:ext uri="{FF2B5EF4-FFF2-40B4-BE49-F238E27FC236}">
                <a16:creationId xmlns:a16="http://schemas.microsoft.com/office/drawing/2014/main" id="{C45F4F7C-8679-44DE-97C9-CB7707028523}"/>
              </a:ext>
            </a:extLst>
          </p:cNvPr>
          <p:cNvPicPr>
            <a:picLocks noChangeAspect="1"/>
          </p:cNvPicPr>
          <p:nvPr/>
        </p:nvPicPr>
        <p:blipFill>
          <a:blip r:embed="rId4"/>
          <a:stretch>
            <a:fillRect/>
          </a:stretch>
        </p:blipFill>
        <p:spPr>
          <a:xfrm>
            <a:off x="107504" y="1592796"/>
            <a:ext cx="3643220" cy="2207509"/>
          </a:xfrm>
          <a:prstGeom prst="rect">
            <a:avLst/>
          </a:prstGeom>
        </p:spPr>
      </p:pic>
      <p:sp>
        <p:nvSpPr>
          <p:cNvPr id="9" name="文本框 8">
            <a:extLst>
              <a:ext uri="{FF2B5EF4-FFF2-40B4-BE49-F238E27FC236}">
                <a16:creationId xmlns:a16="http://schemas.microsoft.com/office/drawing/2014/main" id="{350C29F3-617F-489D-9BC1-3B9A20C4293A}"/>
              </a:ext>
            </a:extLst>
          </p:cNvPr>
          <p:cNvSpPr txBox="1"/>
          <p:nvPr/>
        </p:nvSpPr>
        <p:spPr>
          <a:xfrm>
            <a:off x="359532" y="584684"/>
            <a:ext cx="7557470" cy="400110"/>
          </a:xfrm>
          <a:prstGeom prst="rect">
            <a:avLst/>
          </a:prstGeom>
          <a:noFill/>
        </p:spPr>
        <p:txBody>
          <a:bodyPr wrap="square">
            <a:spAutoFit/>
          </a:bodyPr>
          <a:lstStyle>
            <a:defPPr>
              <a:defRPr lang="en-US"/>
            </a:defPPr>
            <a:lvl1pPr marR="0" lvl="0" defTabSz="914400" eaLnBrk="1" latinLnBrk="0" hangingPunct="1">
              <a:lnSpc>
                <a:spcPct val="100000"/>
              </a:lnSpc>
              <a:spcBef>
                <a:spcPts val="600"/>
              </a:spcBef>
              <a:spcAft>
                <a:spcPts val="600"/>
              </a:spcAft>
              <a:buClrTx/>
              <a:buSzTx/>
              <a:tabLst/>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r>
              <a:rPr lang="zh-CN" altLang="en-US" b="1" dirty="0"/>
              <a:t>网络上用户连接（示例）</a:t>
            </a:r>
            <a:endParaRPr lang="en-US" altLang="zh-CN" b="1" dirty="0"/>
          </a:p>
        </p:txBody>
      </p:sp>
    </p:spTree>
    <p:extLst>
      <p:ext uri="{BB962C8B-B14F-4D97-AF65-F5344CB8AC3E}">
        <p14:creationId xmlns:p14="http://schemas.microsoft.com/office/powerpoint/2010/main" val="215699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210471" y="2500599"/>
            <a:ext cx="7704855" cy="3402806"/>
          </a:xfrm>
        </p:spPr>
        <p:txBody>
          <a:bodyPr/>
          <a:lstStyle/>
          <a:p>
            <a:pPr eaLnBrk="1" hangingPunct="1">
              <a:defRPr/>
            </a:pPr>
            <a:r>
              <a:rPr lang="zh-CN" altLang="en-US" dirty="0"/>
              <a:t>创建共享文件夹的用户必须是</a:t>
            </a:r>
          </a:p>
          <a:p>
            <a:pPr lvl="1" eaLnBrk="1" hangingPunct="1">
              <a:defRPr/>
            </a:pPr>
            <a:r>
              <a:rPr lang="zh-CN" altLang="en-US" sz="2000" dirty="0">
                <a:solidFill>
                  <a:srgbClr val="0000FF"/>
                </a:solidFill>
              </a:rPr>
              <a:t>域</a:t>
            </a:r>
          </a:p>
          <a:p>
            <a:pPr lvl="2" eaLnBrk="1" hangingPunct="1">
              <a:defRPr/>
            </a:pPr>
            <a:r>
              <a:rPr lang="en-US" altLang="zh-CN" sz="2000" dirty="0"/>
              <a:t>Administrators</a:t>
            </a:r>
            <a:r>
              <a:rPr lang="zh-CN" altLang="en-US" sz="2000" dirty="0"/>
              <a:t>组的成员</a:t>
            </a:r>
          </a:p>
          <a:p>
            <a:pPr lvl="2" eaLnBrk="1" hangingPunct="1">
              <a:defRPr/>
            </a:pPr>
            <a:r>
              <a:rPr lang="en-US" altLang="zh-CN" sz="2000" dirty="0"/>
              <a:t>Server Operators</a:t>
            </a:r>
            <a:r>
              <a:rPr lang="zh-CN" altLang="en-US" sz="2000" dirty="0"/>
              <a:t>组的成员</a:t>
            </a:r>
          </a:p>
          <a:p>
            <a:pPr lvl="1" algn="just" eaLnBrk="1" hangingPunct="1">
              <a:defRPr/>
            </a:pPr>
            <a:r>
              <a:rPr lang="zh-CN" altLang="en-US" sz="2000" dirty="0">
                <a:solidFill>
                  <a:srgbClr val="0000FF"/>
                </a:solidFill>
              </a:rPr>
              <a:t>工作组</a:t>
            </a:r>
          </a:p>
          <a:p>
            <a:pPr lvl="2" algn="just" eaLnBrk="1" hangingPunct="1">
              <a:defRPr/>
            </a:pPr>
            <a:r>
              <a:rPr lang="en-US" altLang="zh-CN" sz="2000" dirty="0">
                <a:solidFill>
                  <a:srgbClr val="FF0000"/>
                </a:solidFill>
              </a:rPr>
              <a:t>Administrators</a:t>
            </a:r>
            <a:r>
              <a:rPr lang="zh-CN" altLang="en-US" sz="2000" dirty="0">
                <a:solidFill>
                  <a:srgbClr val="FF0000"/>
                </a:solidFill>
              </a:rPr>
              <a:t>组的成员</a:t>
            </a:r>
          </a:p>
        </p:txBody>
      </p:sp>
      <p:sp>
        <p:nvSpPr>
          <p:cNvPr id="5" name="文本框 4">
            <a:extLst>
              <a:ext uri="{FF2B5EF4-FFF2-40B4-BE49-F238E27FC236}">
                <a16:creationId xmlns:a16="http://schemas.microsoft.com/office/drawing/2014/main" id="{BBE64D17-9DC1-4ABA-9C59-010CBAE111CF}"/>
              </a:ext>
            </a:extLst>
          </p:cNvPr>
          <p:cNvSpPr txBox="1"/>
          <p:nvPr/>
        </p:nvSpPr>
        <p:spPr>
          <a:xfrm>
            <a:off x="206442" y="1077744"/>
            <a:ext cx="6732747" cy="984885"/>
          </a:xfrm>
          <a:prstGeom prst="rect">
            <a:avLst/>
          </a:prstGeom>
          <a:noFill/>
        </p:spPr>
        <p:txBody>
          <a:bodyPr wrap="square">
            <a:spAutoFit/>
          </a:bodyPr>
          <a:lstStyle/>
          <a:p>
            <a:pPr>
              <a:spcBef>
                <a:spcPts val="600"/>
              </a:spcBef>
              <a:spcAft>
                <a:spcPts val="600"/>
              </a:spcAft>
            </a:pPr>
            <a:r>
              <a:rPr lang="en-US" altLang="zh-CN" sz="2400" b="1" dirty="0"/>
              <a:t>3.5 </a:t>
            </a:r>
            <a:r>
              <a:rPr lang="zh-CN" altLang="en-US" sz="2400" b="1" dirty="0"/>
              <a:t>公用文件夹的管理</a:t>
            </a:r>
            <a:endParaRPr lang="en-US" altLang="zh-CN" sz="2400" b="1" dirty="0"/>
          </a:p>
          <a:p>
            <a:pPr>
              <a:spcBef>
                <a:spcPts val="600"/>
              </a:spcBef>
              <a:spcAft>
                <a:spcPts val="600"/>
              </a:spcAft>
            </a:pPr>
            <a:r>
              <a:rPr lang="zh-CN" altLang="en-US" sz="2400" dirty="0"/>
              <a:t>（</a:t>
            </a:r>
            <a:r>
              <a:rPr lang="en-US" altLang="zh-CN" sz="2400" dirty="0">
                <a:latin typeface="Arial" charset="0"/>
              </a:rPr>
              <a:t>2</a:t>
            </a:r>
            <a:r>
              <a:rPr lang="zh-CN" altLang="en-US" sz="2400" dirty="0">
                <a:latin typeface="Arial" charset="0"/>
              </a:rPr>
              <a:t>）创建与访问共享文件夹 </a:t>
            </a:r>
            <a:endParaRPr lang="en-US" altLang="zh-CN" sz="2400" b="1" dirty="0"/>
          </a:p>
        </p:txBody>
      </p:sp>
      <p:pic>
        <p:nvPicPr>
          <p:cNvPr id="6" name="图片 5" descr="2-23.TIF">
            <a:extLst>
              <a:ext uri="{FF2B5EF4-FFF2-40B4-BE49-F238E27FC236}">
                <a16:creationId xmlns:a16="http://schemas.microsoft.com/office/drawing/2014/main" id="{4B8C3E91-56ED-446B-838D-E433E2CC552F}"/>
              </a:ext>
            </a:extLst>
          </p:cNvPr>
          <p:cNvPicPr>
            <a:picLocks noChangeAspect="1"/>
          </p:cNvPicPr>
          <p:nvPr/>
        </p:nvPicPr>
        <p:blipFill>
          <a:blip r:embed="rId2"/>
          <a:stretch>
            <a:fillRect/>
          </a:stretch>
        </p:blipFill>
        <p:spPr>
          <a:xfrm>
            <a:off x="4572000" y="440668"/>
            <a:ext cx="3713457" cy="3232842"/>
          </a:xfrm>
          <a:prstGeom prst="rect">
            <a:avLst/>
          </a:prstGeom>
        </p:spPr>
      </p:pic>
      <p:pic>
        <p:nvPicPr>
          <p:cNvPr id="7" name="图片 6" descr="2-24.TIF">
            <a:extLst>
              <a:ext uri="{FF2B5EF4-FFF2-40B4-BE49-F238E27FC236}">
                <a16:creationId xmlns:a16="http://schemas.microsoft.com/office/drawing/2014/main" id="{A1F0AD17-5B51-4FF4-A9F6-602C3700E962}"/>
              </a:ext>
            </a:extLst>
          </p:cNvPr>
          <p:cNvPicPr>
            <a:picLocks noChangeAspect="1"/>
          </p:cNvPicPr>
          <p:nvPr/>
        </p:nvPicPr>
        <p:blipFill>
          <a:blip r:embed="rId3"/>
          <a:stretch>
            <a:fillRect/>
          </a:stretch>
        </p:blipFill>
        <p:spPr>
          <a:xfrm>
            <a:off x="4572000" y="3711203"/>
            <a:ext cx="3713457" cy="3097214"/>
          </a:xfrm>
          <a:prstGeom prst="rect">
            <a:avLst/>
          </a:prstGeom>
        </p:spPr>
      </p:pic>
      <p:sp>
        <p:nvSpPr>
          <p:cNvPr id="8" name="Rectangle 2">
            <a:extLst>
              <a:ext uri="{FF2B5EF4-FFF2-40B4-BE49-F238E27FC236}">
                <a16:creationId xmlns:a16="http://schemas.microsoft.com/office/drawing/2014/main" id="{F031B8FE-B671-48C5-B052-1865C14FF412}"/>
              </a:ext>
            </a:extLst>
          </p:cNvPr>
          <p:cNvSpPr>
            <a:spLocks noGrp="1" noChangeArrowheads="1"/>
          </p:cNvSpPr>
          <p:nvPr>
            <p:ph type="title"/>
          </p:nvPr>
        </p:nvSpPr>
        <p:spPr>
          <a:xfrm>
            <a:off x="-144524" y="440668"/>
            <a:ext cx="3229484" cy="465535"/>
          </a:xfrm>
        </p:spPr>
        <p:txBody>
          <a:bodyPr/>
          <a:lstStyle/>
          <a:p>
            <a:r>
              <a:rPr lang="en-US" altLang="zh-CN" dirty="0"/>
              <a:t>3 </a:t>
            </a:r>
            <a:r>
              <a:rPr lang="zh-CN" altLang="en-US" dirty="0"/>
              <a:t>实验步骤</a:t>
            </a:r>
          </a:p>
        </p:txBody>
      </p:sp>
      <p:sp>
        <p:nvSpPr>
          <p:cNvPr id="9" name="椭圆 8">
            <a:extLst>
              <a:ext uri="{FF2B5EF4-FFF2-40B4-BE49-F238E27FC236}">
                <a16:creationId xmlns:a16="http://schemas.microsoft.com/office/drawing/2014/main" id="{2380932F-93DE-483B-AAA7-946B8DA277C9}"/>
              </a:ext>
            </a:extLst>
          </p:cNvPr>
          <p:cNvSpPr/>
          <p:nvPr/>
        </p:nvSpPr>
        <p:spPr>
          <a:xfrm>
            <a:off x="5112060" y="2511542"/>
            <a:ext cx="1152128" cy="424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B270C629-2F2D-46E1-93F4-7A8EF9BB8AFC}"/>
              </a:ext>
            </a:extLst>
          </p:cNvPr>
          <p:cNvSpPr/>
          <p:nvPr/>
        </p:nvSpPr>
        <p:spPr>
          <a:xfrm>
            <a:off x="6590499" y="2552373"/>
            <a:ext cx="1160729" cy="342682"/>
          </a:xfrm>
          <a:prstGeom prst="wedgeRoundRectCallout">
            <a:avLst>
              <a:gd name="adj1" fmla="val -77372"/>
              <a:gd name="adj2" fmla="val -592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6"/>
                </a:solidFill>
              </a:rPr>
              <a:t>取消共享</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503548" y="1304764"/>
            <a:ext cx="7704855" cy="3402806"/>
          </a:xfrm>
        </p:spPr>
        <p:txBody>
          <a:bodyPr/>
          <a:lstStyle/>
          <a:p>
            <a:pPr eaLnBrk="1" hangingPunct="1">
              <a:lnSpc>
                <a:spcPct val="80000"/>
              </a:lnSpc>
              <a:buFont typeface="Wingdings" pitchFamily="2" charset="2"/>
              <a:buNone/>
              <a:defRPr/>
            </a:pPr>
            <a:r>
              <a:rPr lang="en-US" altLang="zh-CN" sz="1800" dirty="0">
                <a:solidFill>
                  <a:srgbClr val="FF0000"/>
                </a:solidFill>
              </a:rPr>
              <a:t>1)</a:t>
            </a:r>
            <a:r>
              <a:rPr lang="zh-CN" altLang="en-US" sz="1800" dirty="0">
                <a:solidFill>
                  <a:srgbClr val="FF0000"/>
                </a:solidFill>
              </a:rPr>
              <a:t>通过</a:t>
            </a:r>
            <a:r>
              <a:rPr lang="en-US" altLang="zh-CN" sz="1800" dirty="0">
                <a:solidFill>
                  <a:srgbClr val="FF0000"/>
                </a:solidFill>
              </a:rPr>
              <a:t>UNC</a:t>
            </a:r>
            <a:r>
              <a:rPr lang="zh-CN" altLang="en-US" sz="1800" dirty="0">
                <a:solidFill>
                  <a:srgbClr val="FF0000"/>
                </a:solidFill>
              </a:rPr>
              <a:t>路径访问</a:t>
            </a:r>
          </a:p>
          <a:p>
            <a:pPr eaLnBrk="1" hangingPunct="1">
              <a:lnSpc>
                <a:spcPct val="80000"/>
              </a:lnSpc>
              <a:defRPr/>
            </a:pPr>
            <a:r>
              <a:rPr lang="zh-CN" altLang="en-US" sz="1800" dirty="0"/>
              <a:t>使用</a:t>
            </a:r>
            <a:r>
              <a:rPr lang="en-US" altLang="zh-CN" sz="1800" dirty="0"/>
              <a:t>UNC</a:t>
            </a:r>
            <a:r>
              <a:rPr lang="zh-CN" altLang="en-US" sz="1800" dirty="0"/>
              <a:t>（</a:t>
            </a:r>
            <a:r>
              <a:rPr lang="en-US" altLang="zh-CN" sz="1800" dirty="0"/>
              <a:t>Universal Naming Convention</a:t>
            </a:r>
            <a:r>
              <a:rPr lang="zh-CN" altLang="en-US" sz="1800" dirty="0"/>
              <a:t>，通用命名规则）路径可以快速访问共享文件夹。</a:t>
            </a:r>
          </a:p>
          <a:p>
            <a:pPr eaLnBrk="1" hangingPunct="1">
              <a:lnSpc>
                <a:spcPct val="80000"/>
              </a:lnSpc>
              <a:defRPr/>
            </a:pPr>
            <a:r>
              <a:rPr lang="en-US" altLang="zh-CN" sz="1800" dirty="0"/>
              <a:t>UNC</a:t>
            </a:r>
            <a:r>
              <a:rPr lang="zh-CN" altLang="en-US" sz="1800" dirty="0"/>
              <a:t>路径格式：</a:t>
            </a:r>
            <a:r>
              <a:rPr lang="en-US" altLang="zh-CN" sz="1800" dirty="0">
                <a:solidFill>
                  <a:srgbClr val="FF0000"/>
                </a:solidFill>
              </a:rPr>
              <a:t>\\</a:t>
            </a:r>
            <a:r>
              <a:rPr lang="zh-CN" altLang="en-US" sz="1800" dirty="0">
                <a:solidFill>
                  <a:srgbClr val="FF0000"/>
                </a:solidFill>
              </a:rPr>
              <a:t>计算机名或</a:t>
            </a:r>
            <a:r>
              <a:rPr lang="en-US" altLang="zh-CN" sz="1800" dirty="0">
                <a:solidFill>
                  <a:srgbClr val="FF0000"/>
                </a:solidFill>
              </a:rPr>
              <a:t>IP</a:t>
            </a:r>
            <a:r>
              <a:rPr lang="zh-CN" altLang="en-US" sz="1800" dirty="0">
                <a:solidFill>
                  <a:srgbClr val="FF0000"/>
                </a:solidFill>
              </a:rPr>
              <a:t>地址</a:t>
            </a:r>
            <a:r>
              <a:rPr lang="en-US" altLang="zh-CN" sz="1800" dirty="0">
                <a:solidFill>
                  <a:srgbClr val="FF0000"/>
                </a:solidFill>
              </a:rPr>
              <a:t>\</a:t>
            </a:r>
            <a:r>
              <a:rPr lang="zh-CN" altLang="en-US" sz="1800" dirty="0">
                <a:solidFill>
                  <a:srgbClr val="FF0000"/>
                </a:solidFill>
              </a:rPr>
              <a:t>共享名</a:t>
            </a:r>
            <a:endParaRPr lang="zh-CN" altLang="en-US" sz="1800" dirty="0"/>
          </a:p>
          <a:p>
            <a:pPr eaLnBrk="1" hangingPunct="1">
              <a:lnSpc>
                <a:spcPct val="80000"/>
              </a:lnSpc>
              <a:defRPr/>
            </a:pPr>
            <a:r>
              <a:rPr lang="zh-CN" altLang="en-US" sz="1800" dirty="0"/>
              <a:t>可输入</a:t>
            </a:r>
            <a:r>
              <a:rPr lang="en-US" altLang="zh-CN" sz="1800" dirty="0"/>
              <a:t>UNC</a:t>
            </a:r>
            <a:r>
              <a:rPr lang="zh-CN" altLang="en-US" sz="1800" dirty="0"/>
              <a:t>路径的地方：</a:t>
            </a:r>
          </a:p>
          <a:p>
            <a:pPr marL="342900" lvl="1" indent="0" eaLnBrk="1" hangingPunct="1">
              <a:lnSpc>
                <a:spcPct val="80000"/>
              </a:lnSpc>
              <a:buNone/>
              <a:defRPr/>
            </a:pPr>
            <a:r>
              <a:rPr lang="zh-CN" altLang="en-US" dirty="0"/>
              <a:t>①客户机上单击</a:t>
            </a:r>
            <a:r>
              <a:rPr lang="en-US" altLang="zh-CN" dirty="0"/>
              <a:t>【</a:t>
            </a:r>
            <a:r>
              <a:rPr lang="zh-CN" altLang="en-US" dirty="0"/>
              <a:t>开始</a:t>
            </a:r>
            <a:r>
              <a:rPr lang="en-US" altLang="zh-CN" dirty="0"/>
              <a:t>】→【</a:t>
            </a:r>
            <a:r>
              <a:rPr lang="zh-CN" altLang="en-US" dirty="0"/>
              <a:t>运行</a:t>
            </a:r>
            <a:r>
              <a:rPr lang="en-US" altLang="zh-CN" dirty="0"/>
              <a:t>】</a:t>
            </a:r>
          </a:p>
          <a:p>
            <a:pPr marL="342900" lvl="1" indent="0" eaLnBrk="1" hangingPunct="1">
              <a:lnSpc>
                <a:spcPct val="80000"/>
              </a:lnSpc>
              <a:buNone/>
              <a:defRPr/>
            </a:pPr>
            <a:r>
              <a:rPr lang="en-US" altLang="zh-CN" dirty="0"/>
              <a:t>②</a:t>
            </a:r>
            <a:r>
              <a:rPr lang="zh-CN" altLang="en-US" dirty="0"/>
              <a:t>客户机</a:t>
            </a:r>
            <a:r>
              <a:rPr lang="en-US" altLang="zh-CN" dirty="0"/>
              <a:t>IE</a:t>
            </a:r>
            <a:r>
              <a:rPr lang="zh-CN" altLang="en-US" dirty="0"/>
              <a:t>浏览器的地址栏中；</a:t>
            </a:r>
          </a:p>
          <a:p>
            <a:pPr marL="342900" lvl="1" indent="0" eaLnBrk="1" hangingPunct="1">
              <a:lnSpc>
                <a:spcPct val="80000"/>
              </a:lnSpc>
              <a:buNone/>
              <a:defRPr/>
            </a:pPr>
            <a:r>
              <a:rPr lang="zh-CN" altLang="en-US" dirty="0"/>
              <a:t>③在客户机“我的电脑”或“资源管理器”的地址栏中</a:t>
            </a:r>
            <a:endParaRPr lang="zh-CN" altLang="en-US" dirty="0">
              <a:solidFill>
                <a:srgbClr val="FF0000"/>
              </a:solidFill>
            </a:endParaRPr>
          </a:p>
        </p:txBody>
      </p:sp>
      <p:sp>
        <p:nvSpPr>
          <p:cNvPr id="5" name="文本框 4">
            <a:extLst>
              <a:ext uri="{FF2B5EF4-FFF2-40B4-BE49-F238E27FC236}">
                <a16:creationId xmlns:a16="http://schemas.microsoft.com/office/drawing/2014/main" id="{BBE64D17-9DC1-4ABA-9C59-010CBAE111CF}"/>
              </a:ext>
            </a:extLst>
          </p:cNvPr>
          <p:cNvSpPr txBox="1"/>
          <p:nvPr/>
        </p:nvSpPr>
        <p:spPr>
          <a:xfrm>
            <a:off x="225715" y="610702"/>
            <a:ext cx="6732747" cy="461665"/>
          </a:xfrm>
          <a:prstGeom prst="rect">
            <a:avLst/>
          </a:prstGeom>
          <a:noFill/>
        </p:spPr>
        <p:txBody>
          <a:bodyPr wrap="square">
            <a:spAutoFit/>
          </a:bodyPr>
          <a:lstStyle/>
          <a:p>
            <a:pPr>
              <a:spcBef>
                <a:spcPts val="600"/>
              </a:spcBef>
              <a:spcAft>
                <a:spcPts val="600"/>
              </a:spcAft>
            </a:pPr>
            <a:r>
              <a:rPr lang="zh-CN" altLang="en-US" sz="2400" dirty="0"/>
              <a:t>（</a:t>
            </a:r>
            <a:r>
              <a:rPr lang="en-US" altLang="zh-CN" sz="2400" dirty="0">
                <a:latin typeface="Arial" charset="0"/>
              </a:rPr>
              <a:t>2</a:t>
            </a:r>
            <a:r>
              <a:rPr lang="zh-CN" altLang="en-US" sz="2400" dirty="0">
                <a:latin typeface="Arial" charset="0"/>
              </a:rPr>
              <a:t>）创建与访问共享文件夹 </a:t>
            </a:r>
            <a:endParaRPr lang="en-US" altLang="zh-CN" sz="2400" b="1" dirty="0"/>
          </a:p>
        </p:txBody>
      </p:sp>
      <p:pic>
        <p:nvPicPr>
          <p:cNvPr id="11" name="图片 10" descr="2-27.TIF">
            <a:extLst>
              <a:ext uri="{FF2B5EF4-FFF2-40B4-BE49-F238E27FC236}">
                <a16:creationId xmlns:a16="http://schemas.microsoft.com/office/drawing/2014/main" id="{6DB5D885-E39F-45CB-9267-156C7CACFC1D}"/>
              </a:ext>
            </a:extLst>
          </p:cNvPr>
          <p:cNvPicPr>
            <a:picLocks noChangeAspect="1"/>
          </p:cNvPicPr>
          <p:nvPr/>
        </p:nvPicPr>
        <p:blipFill>
          <a:blip r:embed="rId2"/>
          <a:stretch>
            <a:fillRect/>
          </a:stretch>
        </p:blipFill>
        <p:spPr>
          <a:xfrm>
            <a:off x="503548" y="4185084"/>
            <a:ext cx="3643221" cy="2226886"/>
          </a:xfrm>
          <a:prstGeom prst="rect">
            <a:avLst/>
          </a:prstGeom>
        </p:spPr>
      </p:pic>
      <p:pic>
        <p:nvPicPr>
          <p:cNvPr id="12" name="图片 11" descr="2-28.TIF">
            <a:extLst>
              <a:ext uri="{FF2B5EF4-FFF2-40B4-BE49-F238E27FC236}">
                <a16:creationId xmlns:a16="http://schemas.microsoft.com/office/drawing/2014/main" id="{B0A4E266-B6E6-42E8-A7CB-E83214AE742B}"/>
              </a:ext>
            </a:extLst>
          </p:cNvPr>
          <p:cNvPicPr>
            <a:picLocks noChangeAspect="1"/>
          </p:cNvPicPr>
          <p:nvPr/>
        </p:nvPicPr>
        <p:blipFill>
          <a:blip r:embed="rId3"/>
          <a:stretch>
            <a:fillRect/>
          </a:stretch>
        </p:blipFill>
        <p:spPr>
          <a:xfrm>
            <a:off x="4765824" y="4185084"/>
            <a:ext cx="3643220" cy="2207509"/>
          </a:xfrm>
          <a:prstGeom prst="rect">
            <a:avLst/>
          </a:prstGeom>
        </p:spPr>
      </p:pic>
    </p:spTree>
    <p:extLst>
      <p:ext uri="{BB962C8B-B14F-4D97-AF65-F5344CB8AC3E}">
        <p14:creationId xmlns:p14="http://schemas.microsoft.com/office/powerpoint/2010/main" val="271091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503548" y="1304764"/>
            <a:ext cx="7704855" cy="3402806"/>
          </a:xfrm>
        </p:spPr>
        <p:txBody>
          <a:bodyPr/>
          <a:lstStyle/>
          <a:p>
            <a:pPr eaLnBrk="1" hangingPunct="1">
              <a:buFont typeface="Wingdings" pitchFamily="2" charset="2"/>
              <a:buNone/>
              <a:defRPr/>
            </a:pPr>
            <a:r>
              <a:rPr lang="en-US" altLang="zh-CN" sz="1800" dirty="0">
                <a:solidFill>
                  <a:srgbClr val="FF0000"/>
                </a:solidFill>
              </a:rPr>
              <a:t>2</a:t>
            </a:r>
            <a:r>
              <a:rPr lang="zh-CN" altLang="en-US" sz="1800" dirty="0">
                <a:solidFill>
                  <a:srgbClr val="FF0000"/>
                </a:solidFill>
              </a:rPr>
              <a:t>）通过</a:t>
            </a:r>
            <a:r>
              <a:rPr lang="en-US" altLang="zh-CN" sz="1800" dirty="0">
                <a:solidFill>
                  <a:srgbClr val="FF0000"/>
                </a:solidFill>
              </a:rPr>
              <a:t>”</a:t>
            </a:r>
            <a:r>
              <a:rPr lang="zh-CN" altLang="en-US" sz="1800" dirty="0">
                <a:solidFill>
                  <a:srgbClr val="FF0000"/>
                </a:solidFill>
              </a:rPr>
              <a:t>网络</a:t>
            </a:r>
            <a:r>
              <a:rPr lang="en-US" altLang="zh-CN" sz="1800" dirty="0">
                <a:solidFill>
                  <a:srgbClr val="FF0000"/>
                </a:solidFill>
              </a:rPr>
              <a:t>”</a:t>
            </a:r>
            <a:r>
              <a:rPr lang="zh-CN" altLang="en-US" sz="1800" dirty="0">
                <a:solidFill>
                  <a:srgbClr val="FF0000"/>
                </a:solidFill>
              </a:rPr>
              <a:t> 访问</a:t>
            </a:r>
            <a:endParaRPr lang="en-US" altLang="zh-CN" sz="1800" dirty="0">
              <a:solidFill>
                <a:srgbClr val="FF0000"/>
              </a:solidFill>
            </a:endParaRPr>
          </a:p>
          <a:p>
            <a:pPr eaLnBrk="1" hangingPunct="1">
              <a:buFont typeface="Wingdings" pitchFamily="2" charset="2"/>
              <a:buNone/>
              <a:defRPr/>
            </a:pPr>
            <a:endParaRPr lang="en-US" altLang="zh-CN" sz="1800" dirty="0">
              <a:solidFill>
                <a:srgbClr val="FF0000"/>
              </a:solidFill>
            </a:endParaRPr>
          </a:p>
          <a:p>
            <a:pPr eaLnBrk="1" hangingPunct="1">
              <a:buFont typeface="Wingdings" pitchFamily="2" charset="2"/>
              <a:buNone/>
              <a:defRPr/>
            </a:pPr>
            <a:endParaRPr lang="en-US" altLang="zh-CN" sz="1800" dirty="0">
              <a:solidFill>
                <a:srgbClr val="FF0000"/>
              </a:solidFill>
            </a:endParaRPr>
          </a:p>
          <a:p>
            <a:pPr>
              <a:buNone/>
              <a:defRPr/>
            </a:pPr>
            <a:r>
              <a:rPr lang="en-US" altLang="zh-CN" sz="1800" dirty="0">
                <a:solidFill>
                  <a:srgbClr val="FF0000"/>
                </a:solidFill>
              </a:rPr>
              <a:t>3</a:t>
            </a:r>
            <a:r>
              <a:rPr lang="zh-CN" altLang="en-US" sz="1800" dirty="0">
                <a:solidFill>
                  <a:srgbClr val="FF0000"/>
                </a:solidFill>
              </a:rPr>
              <a:t>）通过“映射网络驱动器”访问 </a:t>
            </a:r>
          </a:p>
          <a:p>
            <a:pPr eaLnBrk="1" hangingPunct="1">
              <a:buFont typeface="Wingdings" pitchFamily="2" charset="2"/>
              <a:buNone/>
              <a:defRPr/>
            </a:pPr>
            <a:endParaRPr lang="zh-CN" altLang="en-US" sz="1800" dirty="0">
              <a:solidFill>
                <a:srgbClr val="FF0000"/>
              </a:solidFill>
            </a:endParaRPr>
          </a:p>
        </p:txBody>
      </p:sp>
      <p:sp>
        <p:nvSpPr>
          <p:cNvPr id="5" name="文本框 4">
            <a:extLst>
              <a:ext uri="{FF2B5EF4-FFF2-40B4-BE49-F238E27FC236}">
                <a16:creationId xmlns:a16="http://schemas.microsoft.com/office/drawing/2014/main" id="{BBE64D17-9DC1-4ABA-9C59-010CBAE111CF}"/>
              </a:ext>
            </a:extLst>
          </p:cNvPr>
          <p:cNvSpPr txBox="1"/>
          <p:nvPr/>
        </p:nvSpPr>
        <p:spPr>
          <a:xfrm>
            <a:off x="225715" y="610702"/>
            <a:ext cx="6732747" cy="461665"/>
          </a:xfrm>
          <a:prstGeom prst="rect">
            <a:avLst/>
          </a:prstGeom>
          <a:noFill/>
        </p:spPr>
        <p:txBody>
          <a:bodyPr wrap="square">
            <a:spAutoFit/>
          </a:bodyPr>
          <a:lstStyle/>
          <a:p>
            <a:pPr>
              <a:spcBef>
                <a:spcPts val="600"/>
              </a:spcBef>
              <a:spcAft>
                <a:spcPts val="600"/>
              </a:spcAft>
            </a:pPr>
            <a:r>
              <a:rPr lang="zh-CN" altLang="en-US" sz="2400" dirty="0"/>
              <a:t>（</a:t>
            </a:r>
            <a:r>
              <a:rPr lang="en-US" altLang="zh-CN" sz="2400" dirty="0">
                <a:latin typeface="Arial" charset="0"/>
              </a:rPr>
              <a:t>2</a:t>
            </a:r>
            <a:r>
              <a:rPr lang="zh-CN" altLang="en-US" sz="2400" dirty="0">
                <a:latin typeface="Arial" charset="0"/>
              </a:rPr>
              <a:t>）创建与访问共享文件夹 </a:t>
            </a:r>
            <a:endParaRPr lang="en-US" altLang="zh-CN" sz="2400" b="1" dirty="0"/>
          </a:p>
        </p:txBody>
      </p:sp>
      <p:pic>
        <p:nvPicPr>
          <p:cNvPr id="6" name="图片 5" descr="2-29.TIF">
            <a:extLst>
              <a:ext uri="{FF2B5EF4-FFF2-40B4-BE49-F238E27FC236}">
                <a16:creationId xmlns:a16="http://schemas.microsoft.com/office/drawing/2014/main" id="{F0B5E6B6-5FB7-4D55-9802-699D987B3646}"/>
              </a:ext>
            </a:extLst>
          </p:cNvPr>
          <p:cNvPicPr>
            <a:picLocks noChangeAspect="1"/>
          </p:cNvPicPr>
          <p:nvPr/>
        </p:nvPicPr>
        <p:blipFill>
          <a:blip r:embed="rId2"/>
          <a:stretch>
            <a:fillRect/>
          </a:stretch>
        </p:blipFill>
        <p:spPr>
          <a:xfrm>
            <a:off x="4607956" y="619975"/>
            <a:ext cx="4049954" cy="2656321"/>
          </a:xfrm>
          <a:prstGeom prst="rect">
            <a:avLst/>
          </a:prstGeom>
        </p:spPr>
      </p:pic>
      <p:pic>
        <p:nvPicPr>
          <p:cNvPr id="7" name="图片 6" descr="2-30.TIF">
            <a:extLst>
              <a:ext uri="{FF2B5EF4-FFF2-40B4-BE49-F238E27FC236}">
                <a16:creationId xmlns:a16="http://schemas.microsoft.com/office/drawing/2014/main" id="{99676251-0E0C-467D-B702-182A58A41736}"/>
              </a:ext>
            </a:extLst>
          </p:cNvPr>
          <p:cNvPicPr>
            <a:picLocks noChangeAspect="1"/>
          </p:cNvPicPr>
          <p:nvPr/>
        </p:nvPicPr>
        <p:blipFill>
          <a:blip r:embed="rId3"/>
          <a:stretch>
            <a:fillRect/>
          </a:stretch>
        </p:blipFill>
        <p:spPr>
          <a:xfrm>
            <a:off x="465951" y="3104964"/>
            <a:ext cx="3808756" cy="2656321"/>
          </a:xfrm>
          <a:prstGeom prst="rect">
            <a:avLst/>
          </a:prstGeom>
        </p:spPr>
      </p:pic>
      <p:pic>
        <p:nvPicPr>
          <p:cNvPr id="8" name="图片 7" descr="2-31.TIF">
            <a:extLst>
              <a:ext uri="{FF2B5EF4-FFF2-40B4-BE49-F238E27FC236}">
                <a16:creationId xmlns:a16="http://schemas.microsoft.com/office/drawing/2014/main" id="{9A386B95-1702-46D1-8CC6-5FADC221E75D}"/>
              </a:ext>
            </a:extLst>
          </p:cNvPr>
          <p:cNvPicPr>
            <a:picLocks noChangeAspect="1"/>
          </p:cNvPicPr>
          <p:nvPr/>
        </p:nvPicPr>
        <p:blipFill>
          <a:blip r:embed="rId4"/>
          <a:stretch>
            <a:fillRect/>
          </a:stretch>
        </p:blipFill>
        <p:spPr>
          <a:xfrm>
            <a:off x="4514090" y="3581705"/>
            <a:ext cx="4237686" cy="2898543"/>
          </a:xfrm>
          <a:prstGeom prst="rect">
            <a:avLst/>
          </a:prstGeom>
        </p:spPr>
      </p:pic>
    </p:spTree>
    <p:extLst>
      <p:ext uri="{BB962C8B-B14F-4D97-AF65-F5344CB8AC3E}">
        <p14:creationId xmlns:p14="http://schemas.microsoft.com/office/powerpoint/2010/main" val="268882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503548" y="1196752"/>
            <a:ext cx="8316924" cy="3402806"/>
          </a:xfrm>
        </p:spPr>
        <p:txBody>
          <a:bodyPr/>
          <a:lstStyle/>
          <a:p>
            <a:pPr eaLnBrk="1" hangingPunct="1">
              <a:buFont typeface="Wingdings" pitchFamily="2" charset="2"/>
              <a:buNone/>
              <a:defRPr/>
            </a:pPr>
            <a:r>
              <a:rPr lang="en-US" altLang="zh-CN" sz="2100" dirty="0">
                <a:solidFill>
                  <a:srgbClr val="0033CC"/>
                </a:solidFill>
              </a:rPr>
              <a:t>4) </a:t>
            </a:r>
            <a:r>
              <a:rPr lang="zh-CN" altLang="en-US" sz="2100" dirty="0">
                <a:solidFill>
                  <a:srgbClr val="0033CC"/>
                </a:solidFill>
              </a:rPr>
              <a:t>创建隐藏的共享文件夹</a:t>
            </a:r>
          </a:p>
          <a:p>
            <a:pPr eaLnBrk="1" hangingPunct="1">
              <a:defRPr/>
            </a:pPr>
            <a:r>
              <a:rPr lang="zh-CN" altLang="en-US" sz="2100" dirty="0">
                <a:solidFill>
                  <a:srgbClr val="FF0000"/>
                </a:solidFill>
              </a:rPr>
              <a:t>查看本机所有共享资源的步骤是：</a:t>
            </a:r>
          </a:p>
          <a:p>
            <a:pPr marL="269875" lvl="1" eaLnBrk="1" hangingPunct="1">
              <a:defRPr/>
            </a:pPr>
            <a:r>
              <a:rPr lang="zh-CN" altLang="en-US" dirty="0"/>
              <a:t>单击</a:t>
            </a:r>
            <a:r>
              <a:rPr lang="en-US" altLang="zh-CN" dirty="0"/>
              <a:t>【</a:t>
            </a:r>
            <a:r>
              <a:rPr lang="zh-CN" altLang="en-US" dirty="0"/>
              <a:t>开始</a:t>
            </a:r>
            <a:r>
              <a:rPr lang="en-US" altLang="zh-CN" dirty="0"/>
              <a:t>】→【</a:t>
            </a:r>
            <a:r>
              <a:rPr lang="zh-CN" altLang="en-US" dirty="0"/>
              <a:t>管理工具</a:t>
            </a:r>
            <a:r>
              <a:rPr lang="en-US" altLang="zh-CN" dirty="0"/>
              <a:t>】→【</a:t>
            </a:r>
            <a:r>
              <a:rPr lang="zh-CN" altLang="en-US" dirty="0"/>
              <a:t>计算机管理</a:t>
            </a:r>
            <a:r>
              <a:rPr lang="en-US" altLang="zh-CN" dirty="0"/>
              <a:t>】 →[</a:t>
            </a:r>
            <a:r>
              <a:rPr lang="zh-CN" altLang="en-US" dirty="0"/>
              <a:t>共享文件夹</a:t>
            </a:r>
            <a:r>
              <a:rPr lang="en-US" altLang="zh-CN" dirty="0"/>
              <a:t> ]</a:t>
            </a:r>
            <a:r>
              <a:rPr lang="zh-CN" altLang="en-US" dirty="0"/>
              <a:t>，</a:t>
            </a:r>
            <a:r>
              <a:rPr lang="zh-CN" altLang="en-US" sz="1800" dirty="0">
                <a:solidFill>
                  <a:srgbClr val="000000"/>
                </a:solidFill>
              </a:rPr>
              <a:t>其中：</a:t>
            </a:r>
            <a:endParaRPr lang="en-US" altLang="zh-CN" sz="1800" dirty="0">
              <a:solidFill>
                <a:srgbClr val="000000"/>
              </a:solidFill>
            </a:endParaRPr>
          </a:p>
          <a:p>
            <a:pPr marL="569912" lvl="2">
              <a:defRPr/>
            </a:pPr>
            <a:r>
              <a:rPr lang="zh-CN" altLang="en-US" dirty="0">
                <a:solidFill>
                  <a:srgbClr val="000000"/>
                </a:solidFill>
              </a:rPr>
              <a:t>“</a:t>
            </a:r>
            <a:r>
              <a:rPr lang="en-US" altLang="zh-CN" dirty="0">
                <a:solidFill>
                  <a:srgbClr val="000000"/>
                </a:solidFill>
              </a:rPr>
              <a:t>C$”</a:t>
            </a:r>
            <a:r>
              <a:rPr lang="zh-CN" altLang="en-US" dirty="0">
                <a:solidFill>
                  <a:srgbClr val="000000"/>
                </a:solidFill>
              </a:rPr>
              <a:t>、“</a:t>
            </a:r>
            <a:r>
              <a:rPr lang="en-US" altLang="zh-CN" dirty="0">
                <a:solidFill>
                  <a:srgbClr val="000000"/>
                </a:solidFill>
              </a:rPr>
              <a:t>D$”</a:t>
            </a:r>
            <a:r>
              <a:rPr lang="zh-CN" altLang="en-US" dirty="0">
                <a:solidFill>
                  <a:srgbClr val="000000"/>
                </a:solidFill>
              </a:rPr>
              <a:t>是共享本机</a:t>
            </a:r>
            <a:r>
              <a:rPr lang="en-US" altLang="zh-CN" dirty="0">
                <a:solidFill>
                  <a:srgbClr val="000000"/>
                </a:solidFill>
              </a:rPr>
              <a:t>C</a:t>
            </a:r>
            <a:r>
              <a:rPr lang="zh-CN" altLang="en-US" dirty="0">
                <a:solidFill>
                  <a:srgbClr val="000000"/>
                </a:solidFill>
              </a:rPr>
              <a:t>盘分区、</a:t>
            </a:r>
            <a:r>
              <a:rPr lang="en-US" altLang="zh-CN" dirty="0">
                <a:solidFill>
                  <a:srgbClr val="000000"/>
                </a:solidFill>
              </a:rPr>
              <a:t>D</a:t>
            </a:r>
            <a:r>
              <a:rPr lang="zh-CN" altLang="en-US" dirty="0">
                <a:solidFill>
                  <a:srgbClr val="000000"/>
                </a:solidFill>
              </a:rPr>
              <a:t>盘分区；</a:t>
            </a:r>
            <a:endParaRPr lang="en-US" altLang="zh-CN" dirty="0">
              <a:solidFill>
                <a:srgbClr val="000000"/>
              </a:solidFill>
            </a:endParaRPr>
          </a:p>
          <a:p>
            <a:pPr marL="539750" lvl="2" eaLnBrk="1" hangingPunct="1">
              <a:defRPr/>
            </a:pPr>
            <a:r>
              <a:rPr lang="zh-CN" altLang="en-US" sz="1800" dirty="0">
                <a:solidFill>
                  <a:srgbClr val="000000"/>
                </a:solidFill>
              </a:rPr>
              <a:t>“</a:t>
            </a:r>
            <a:r>
              <a:rPr lang="en-US" altLang="zh-CN" sz="1800" dirty="0">
                <a:solidFill>
                  <a:srgbClr val="000000"/>
                </a:solidFill>
              </a:rPr>
              <a:t>ADMIN$”</a:t>
            </a:r>
            <a:r>
              <a:rPr lang="zh-CN" altLang="en-US" sz="1800" dirty="0">
                <a:solidFill>
                  <a:srgbClr val="000000"/>
                </a:solidFill>
              </a:rPr>
              <a:t>共享的是</a:t>
            </a:r>
            <a:r>
              <a:rPr lang="en-US" altLang="zh-CN" sz="1800" dirty="0">
                <a:solidFill>
                  <a:srgbClr val="000000"/>
                </a:solidFill>
              </a:rPr>
              <a:t>Windows</a:t>
            </a:r>
            <a:r>
              <a:rPr lang="zh-CN" altLang="en-US" sz="1800" dirty="0">
                <a:solidFill>
                  <a:srgbClr val="000000"/>
                </a:solidFill>
              </a:rPr>
              <a:t>系统文件夹（如“</a:t>
            </a:r>
            <a:r>
              <a:rPr lang="en-US" altLang="zh-CN" sz="1800" dirty="0">
                <a:solidFill>
                  <a:srgbClr val="000000"/>
                </a:solidFill>
              </a:rPr>
              <a:t>C</a:t>
            </a:r>
            <a:r>
              <a:rPr lang="zh-CN" altLang="en-US" sz="1800" dirty="0">
                <a:solidFill>
                  <a:srgbClr val="000000"/>
                </a:solidFill>
              </a:rPr>
              <a:t>：</a:t>
            </a:r>
            <a:r>
              <a:rPr lang="en-US" altLang="zh-CN" sz="1800" dirty="0">
                <a:solidFill>
                  <a:srgbClr val="000000"/>
                </a:solidFill>
              </a:rPr>
              <a:t>\Windows”</a:t>
            </a:r>
            <a:r>
              <a:rPr lang="zh-CN" altLang="en-US" sz="1800" dirty="0">
                <a:solidFill>
                  <a:srgbClr val="000000"/>
                </a:solidFill>
              </a:rPr>
              <a:t>）；</a:t>
            </a:r>
            <a:endParaRPr lang="en-US" altLang="zh-CN" sz="1800" dirty="0">
              <a:solidFill>
                <a:srgbClr val="000000"/>
              </a:solidFill>
            </a:endParaRPr>
          </a:p>
          <a:p>
            <a:pPr marL="539750" lvl="2" eaLnBrk="1" hangingPunct="1">
              <a:defRPr/>
            </a:pPr>
            <a:r>
              <a:rPr lang="zh-CN" altLang="en-US" sz="1800" dirty="0">
                <a:solidFill>
                  <a:srgbClr val="000000"/>
                </a:solidFill>
              </a:rPr>
              <a:t>“</a:t>
            </a:r>
            <a:r>
              <a:rPr lang="en-US" altLang="zh-CN" sz="1800" dirty="0">
                <a:solidFill>
                  <a:srgbClr val="000000"/>
                </a:solidFill>
              </a:rPr>
              <a:t>IPC$”</a:t>
            </a:r>
            <a:r>
              <a:rPr lang="zh-CN" altLang="en-US" sz="1800" dirty="0">
                <a:solidFill>
                  <a:srgbClr val="000000"/>
                </a:solidFill>
              </a:rPr>
              <a:t>是共享“命名管道”的资源  </a:t>
            </a:r>
            <a:endParaRPr lang="en-US" altLang="zh-CN" sz="1800" dirty="0">
              <a:solidFill>
                <a:srgbClr val="000000"/>
              </a:solidFill>
            </a:endParaRPr>
          </a:p>
          <a:p>
            <a:pPr eaLnBrk="1" hangingPunct="1">
              <a:buFont typeface="Wingdings" pitchFamily="2" charset="2"/>
              <a:buNone/>
              <a:defRPr/>
            </a:pPr>
            <a:endParaRPr lang="zh-CN" altLang="en-US" sz="1800" dirty="0">
              <a:solidFill>
                <a:srgbClr val="FF0000"/>
              </a:solidFill>
            </a:endParaRPr>
          </a:p>
        </p:txBody>
      </p:sp>
      <p:sp>
        <p:nvSpPr>
          <p:cNvPr id="5" name="文本框 4">
            <a:extLst>
              <a:ext uri="{FF2B5EF4-FFF2-40B4-BE49-F238E27FC236}">
                <a16:creationId xmlns:a16="http://schemas.microsoft.com/office/drawing/2014/main" id="{BBE64D17-9DC1-4ABA-9C59-010CBAE111CF}"/>
              </a:ext>
            </a:extLst>
          </p:cNvPr>
          <p:cNvSpPr txBox="1"/>
          <p:nvPr/>
        </p:nvSpPr>
        <p:spPr>
          <a:xfrm>
            <a:off x="225715" y="610702"/>
            <a:ext cx="6732747" cy="461665"/>
          </a:xfrm>
          <a:prstGeom prst="rect">
            <a:avLst/>
          </a:prstGeom>
          <a:noFill/>
        </p:spPr>
        <p:txBody>
          <a:bodyPr wrap="square">
            <a:spAutoFit/>
          </a:bodyPr>
          <a:lstStyle/>
          <a:p>
            <a:pPr>
              <a:spcBef>
                <a:spcPts val="600"/>
              </a:spcBef>
              <a:spcAft>
                <a:spcPts val="600"/>
              </a:spcAft>
            </a:pPr>
            <a:r>
              <a:rPr lang="zh-CN" altLang="en-US" sz="2400" dirty="0"/>
              <a:t>（</a:t>
            </a:r>
            <a:r>
              <a:rPr lang="en-US" altLang="zh-CN" sz="2400" dirty="0">
                <a:latin typeface="Arial" charset="0"/>
              </a:rPr>
              <a:t>2</a:t>
            </a:r>
            <a:r>
              <a:rPr lang="zh-CN" altLang="en-US" sz="2400" dirty="0">
                <a:latin typeface="Arial" charset="0"/>
              </a:rPr>
              <a:t>）创建与访问共享文件夹 </a:t>
            </a:r>
            <a:endParaRPr lang="en-US" altLang="zh-CN" sz="2400" b="1" dirty="0"/>
          </a:p>
        </p:txBody>
      </p:sp>
      <p:pic>
        <p:nvPicPr>
          <p:cNvPr id="9" name="图片 8" descr="2-32.TIF">
            <a:extLst>
              <a:ext uri="{FF2B5EF4-FFF2-40B4-BE49-F238E27FC236}">
                <a16:creationId xmlns:a16="http://schemas.microsoft.com/office/drawing/2014/main" id="{4EF24394-93A6-4F4D-BD51-A33C034637CF}"/>
              </a:ext>
            </a:extLst>
          </p:cNvPr>
          <p:cNvPicPr>
            <a:picLocks noChangeAspect="1"/>
          </p:cNvPicPr>
          <p:nvPr/>
        </p:nvPicPr>
        <p:blipFill>
          <a:blip r:embed="rId2"/>
          <a:stretch>
            <a:fillRect/>
          </a:stretch>
        </p:blipFill>
        <p:spPr>
          <a:xfrm>
            <a:off x="885906" y="3861048"/>
            <a:ext cx="7214715" cy="2628292"/>
          </a:xfrm>
          <a:prstGeom prst="rect">
            <a:avLst/>
          </a:prstGeom>
        </p:spPr>
      </p:pic>
    </p:spTree>
    <p:extLst>
      <p:ext uri="{BB962C8B-B14F-4D97-AF65-F5344CB8AC3E}">
        <p14:creationId xmlns:p14="http://schemas.microsoft.com/office/powerpoint/2010/main" val="2934315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503548" y="1196752"/>
            <a:ext cx="8316924" cy="3402806"/>
          </a:xfrm>
        </p:spPr>
        <p:txBody>
          <a:bodyPr/>
          <a:lstStyle/>
          <a:p>
            <a:pPr eaLnBrk="1" hangingPunct="1">
              <a:buFont typeface="Wingdings" pitchFamily="2" charset="2"/>
              <a:buNone/>
              <a:defRPr/>
            </a:pPr>
            <a:r>
              <a:rPr lang="en-US" altLang="zh-CN" sz="2100" dirty="0">
                <a:solidFill>
                  <a:srgbClr val="0033CC"/>
                </a:solidFill>
              </a:rPr>
              <a:t>4) </a:t>
            </a:r>
            <a:r>
              <a:rPr lang="zh-CN" altLang="en-US" sz="2100" dirty="0">
                <a:solidFill>
                  <a:srgbClr val="0033CC"/>
                </a:solidFill>
              </a:rPr>
              <a:t>创建隐藏的共享文件夹</a:t>
            </a:r>
          </a:p>
          <a:p>
            <a:pPr marL="0" indent="0" eaLnBrk="1" hangingPunct="1">
              <a:buNone/>
              <a:defRPr/>
            </a:pPr>
            <a:r>
              <a:rPr lang="zh-CN" altLang="en-US" sz="2100" dirty="0"/>
              <a:t>       用户要创建自己的隐藏的共享文件夹，只需要在设置共享文件夹的共享名后面加一个“</a:t>
            </a:r>
            <a:r>
              <a:rPr lang="en-US" altLang="zh-CN" sz="2100" dirty="0"/>
              <a:t>$”</a:t>
            </a:r>
            <a:r>
              <a:rPr lang="zh-CN" altLang="en-US" sz="2100" dirty="0"/>
              <a:t>符号便可 。</a:t>
            </a:r>
            <a:endParaRPr lang="en-US" altLang="zh-CN" sz="2100" dirty="0"/>
          </a:p>
          <a:p>
            <a:pPr>
              <a:buNone/>
              <a:defRPr/>
            </a:pPr>
            <a:r>
              <a:rPr lang="en-US" altLang="zh-CN" sz="2100" dirty="0">
                <a:solidFill>
                  <a:srgbClr val="0033CC"/>
                </a:solidFill>
              </a:rPr>
              <a:t>5</a:t>
            </a:r>
            <a:r>
              <a:rPr lang="zh-CN" altLang="en-US" sz="2100" dirty="0">
                <a:solidFill>
                  <a:srgbClr val="0033CC"/>
                </a:solidFill>
              </a:rPr>
              <a:t>）访问隐藏的共享文件夹 </a:t>
            </a:r>
          </a:p>
          <a:p>
            <a:pPr eaLnBrk="1" hangingPunct="1">
              <a:defRPr/>
            </a:pPr>
            <a:endParaRPr lang="zh-CN" altLang="en-US" sz="2100" dirty="0"/>
          </a:p>
          <a:p>
            <a:pPr eaLnBrk="1" hangingPunct="1">
              <a:buFont typeface="Wingdings" pitchFamily="2" charset="2"/>
              <a:buNone/>
              <a:defRPr/>
            </a:pPr>
            <a:endParaRPr lang="zh-CN" altLang="en-US" sz="1800" dirty="0">
              <a:solidFill>
                <a:srgbClr val="FF0000"/>
              </a:solidFill>
            </a:endParaRPr>
          </a:p>
        </p:txBody>
      </p:sp>
      <p:sp>
        <p:nvSpPr>
          <p:cNvPr id="5" name="文本框 4">
            <a:extLst>
              <a:ext uri="{FF2B5EF4-FFF2-40B4-BE49-F238E27FC236}">
                <a16:creationId xmlns:a16="http://schemas.microsoft.com/office/drawing/2014/main" id="{BBE64D17-9DC1-4ABA-9C59-010CBAE111CF}"/>
              </a:ext>
            </a:extLst>
          </p:cNvPr>
          <p:cNvSpPr txBox="1"/>
          <p:nvPr/>
        </p:nvSpPr>
        <p:spPr>
          <a:xfrm>
            <a:off x="225715" y="610702"/>
            <a:ext cx="6732747" cy="461665"/>
          </a:xfrm>
          <a:prstGeom prst="rect">
            <a:avLst/>
          </a:prstGeom>
          <a:noFill/>
        </p:spPr>
        <p:txBody>
          <a:bodyPr wrap="square">
            <a:spAutoFit/>
          </a:bodyPr>
          <a:lstStyle/>
          <a:p>
            <a:pPr>
              <a:spcBef>
                <a:spcPts val="600"/>
              </a:spcBef>
              <a:spcAft>
                <a:spcPts val="600"/>
              </a:spcAft>
            </a:pPr>
            <a:r>
              <a:rPr lang="zh-CN" altLang="en-US" sz="2400" dirty="0"/>
              <a:t>（</a:t>
            </a:r>
            <a:r>
              <a:rPr lang="en-US" altLang="zh-CN" sz="2400" dirty="0">
                <a:latin typeface="Arial" charset="0"/>
              </a:rPr>
              <a:t>2</a:t>
            </a:r>
            <a:r>
              <a:rPr lang="zh-CN" altLang="en-US" sz="2400" dirty="0">
                <a:latin typeface="Arial" charset="0"/>
              </a:rPr>
              <a:t>）创建与访问共享文件夹 </a:t>
            </a:r>
            <a:endParaRPr lang="en-US" altLang="zh-CN" sz="2400" b="1" dirty="0"/>
          </a:p>
        </p:txBody>
      </p:sp>
      <p:pic>
        <p:nvPicPr>
          <p:cNvPr id="6" name="图片 5" descr="2-33.TIF">
            <a:extLst>
              <a:ext uri="{FF2B5EF4-FFF2-40B4-BE49-F238E27FC236}">
                <a16:creationId xmlns:a16="http://schemas.microsoft.com/office/drawing/2014/main" id="{A57FDC61-9BF9-45CD-A1E1-C7DD1336354D}"/>
              </a:ext>
            </a:extLst>
          </p:cNvPr>
          <p:cNvPicPr>
            <a:picLocks noChangeAspect="1"/>
          </p:cNvPicPr>
          <p:nvPr/>
        </p:nvPicPr>
        <p:blipFill>
          <a:blip r:embed="rId2"/>
          <a:stretch>
            <a:fillRect/>
          </a:stretch>
        </p:blipFill>
        <p:spPr>
          <a:xfrm>
            <a:off x="360512" y="3268947"/>
            <a:ext cx="3779440" cy="2909991"/>
          </a:xfrm>
          <a:prstGeom prst="rect">
            <a:avLst/>
          </a:prstGeom>
        </p:spPr>
      </p:pic>
      <p:pic>
        <p:nvPicPr>
          <p:cNvPr id="7" name="图片 6" descr="2-34.TIF">
            <a:extLst>
              <a:ext uri="{FF2B5EF4-FFF2-40B4-BE49-F238E27FC236}">
                <a16:creationId xmlns:a16="http://schemas.microsoft.com/office/drawing/2014/main" id="{58A9AFF7-8B4D-4DF2-8F33-4E9153F66997}"/>
              </a:ext>
            </a:extLst>
          </p:cNvPr>
          <p:cNvPicPr>
            <a:picLocks noChangeAspect="1"/>
          </p:cNvPicPr>
          <p:nvPr/>
        </p:nvPicPr>
        <p:blipFill>
          <a:blip r:embed="rId3"/>
          <a:stretch>
            <a:fillRect/>
          </a:stretch>
        </p:blipFill>
        <p:spPr>
          <a:xfrm>
            <a:off x="4221896" y="3351533"/>
            <a:ext cx="4490564" cy="2744818"/>
          </a:xfrm>
          <a:prstGeom prst="rect">
            <a:avLst/>
          </a:prstGeom>
        </p:spPr>
      </p:pic>
    </p:spTree>
    <p:extLst>
      <p:ext uri="{BB962C8B-B14F-4D97-AF65-F5344CB8AC3E}">
        <p14:creationId xmlns:p14="http://schemas.microsoft.com/office/powerpoint/2010/main" val="221039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B736D-A1EE-4582-95EC-51825659F822}"/>
              </a:ext>
            </a:extLst>
          </p:cNvPr>
          <p:cNvSpPr>
            <a:spLocks noGrp="1"/>
          </p:cNvSpPr>
          <p:nvPr>
            <p:ph type="title"/>
          </p:nvPr>
        </p:nvSpPr>
        <p:spPr/>
        <p:txBody>
          <a:bodyPr/>
          <a:lstStyle/>
          <a:p>
            <a:r>
              <a:rPr lang="en-US" altLang="zh-CN" dirty="0"/>
              <a:t>1 </a:t>
            </a:r>
            <a:r>
              <a:rPr lang="zh-CN" altLang="en-US" dirty="0"/>
              <a:t>实验目的</a:t>
            </a:r>
          </a:p>
        </p:txBody>
      </p:sp>
      <p:sp>
        <p:nvSpPr>
          <p:cNvPr id="120882" name="Rectangle 50"/>
          <p:cNvSpPr>
            <a:spLocks noGrp="1" noChangeArrowheads="1"/>
          </p:cNvSpPr>
          <p:nvPr>
            <p:ph idx="1"/>
          </p:nvPr>
        </p:nvSpPr>
        <p:spPr>
          <a:xfrm>
            <a:off x="443411" y="1016732"/>
            <a:ext cx="8161038" cy="4934173"/>
          </a:xfrm>
        </p:spPr>
        <p:txBody>
          <a:bodyPr wrap="square">
            <a:spAutoFit/>
          </a:bodyPr>
          <a:lstStyle/>
          <a:p>
            <a:pPr marL="0" indent="0">
              <a:spcAft>
                <a:spcPts val="0"/>
              </a:spcAft>
              <a:buNone/>
              <a:defRPr/>
            </a:pPr>
            <a:r>
              <a:rPr lang="en-US" altLang="zh-CN" sz="2400" dirty="0">
                <a:solidFill>
                  <a:srgbClr val="0000FF"/>
                </a:solidFill>
              </a:rPr>
              <a:t>1.1 </a:t>
            </a:r>
            <a:r>
              <a:rPr lang="zh-CN" altLang="en-US" sz="2400" dirty="0">
                <a:solidFill>
                  <a:srgbClr val="0000FF"/>
                </a:solidFill>
              </a:rPr>
              <a:t>实验目标</a:t>
            </a:r>
            <a:endParaRPr lang="en-US" altLang="zh-CN" sz="2400" dirty="0">
              <a:solidFill>
                <a:srgbClr val="0000FF"/>
              </a:solidFill>
            </a:endParaRPr>
          </a:p>
          <a:p>
            <a:pPr lvl="1">
              <a:spcAft>
                <a:spcPts val="0"/>
              </a:spcAft>
              <a:defRPr/>
            </a:pPr>
            <a:r>
              <a:rPr lang="zh-CN" altLang="en-US" sz="2400" dirty="0">
                <a:solidFill>
                  <a:srgbClr val="0000FF"/>
                </a:solidFill>
              </a:rPr>
              <a:t>了解：</a:t>
            </a:r>
            <a:r>
              <a:rPr lang="zh-CN" altLang="en-US" sz="2400" dirty="0"/>
              <a:t>工作组、本地用户账户和本地组账户的概念。</a:t>
            </a:r>
          </a:p>
          <a:p>
            <a:pPr lvl="1">
              <a:spcAft>
                <a:spcPts val="0"/>
              </a:spcAft>
              <a:defRPr/>
            </a:pPr>
            <a:r>
              <a:rPr lang="zh-CN" altLang="en-US" sz="2400" dirty="0">
                <a:solidFill>
                  <a:srgbClr val="0000FF"/>
                </a:solidFill>
              </a:rPr>
              <a:t>熟悉：</a:t>
            </a:r>
            <a:r>
              <a:rPr lang="zh-CN" altLang="en-US" sz="2400" dirty="0"/>
              <a:t>工作组网络结构的特点，本地用户账户和本地组的特征和用途。</a:t>
            </a:r>
          </a:p>
          <a:p>
            <a:pPr lvl="1">
              <a:spcAft>
                <a:spcPts val="0"/>
              </a:spcAft>
              <a:defRPr/>
            </a:pPr>
            <a:r>
              <a:rPr lang="zh-CN" altLang="en-US" sz="2400" dirty="0">
                <a:solidFill>
                  <a:srgbClr val="0000FF"/>
                </a:solidFill>
              </a:rPr>
              <a:t>掌握：</a:t>
            </a:r>
            <a:r>
              <a:rPr lang="zh-CN" altLang="en-US" sz="2400" dirty="0"/>
              <a:t>工作组的创建方法，本地用户账户和本地组账户的创建与管理方法；共享文件夹的创建、访问、隐藏与管理的方法。</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503548" y="1196752"/>
            <a:ext cx="8316924" cy="3402806"/>
          </a:xfrm>
        </p:spPr>
        <p:txBody>
          <a:bodyPr/>
          <a:lstStyle/>
          <a:p>
            <a:pPr marL="0" marR="0" lvl="0" indent="0" algn="l" defTabSz="914400" rtl="0" eaLnBrk="1" fontAlgn="base" latinLnBrk="0" hangingPunct="1">
              <a:spcBef>
                <a:spcPts val="600"/>
              </a:spcBef>
              <a:spcAft>
                <a:spcPts val="600"/>
              </a:spcAft>
              <a:buClrTx/>
              <a:buSzTx/>
              <a:buNone/>
              <a:tabLst/>
              <a:defRPr/>
            </a:pPr>
            <a:r>
              <a:rPr kumimoji="0" lang="en-US" altLang="zh-CN"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1</a:t>
            </a:r>
            <a:r>
              <a:rPr kumimoji="0" lang="zh-CN" altLang="en-US"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）取消默认的隐藏共享</a:t>
            </a:r>
          </a:p>
          <a:p>
            <a:pPr marL="0" marR="0" lvl="0" indent="0" algn="l" defTabSz="914400" rtl="0" eaLnBrk="1" fontAlgn="base" latinLnBrk="0" hangingPunct="1">
              <a:spcBef>
                <a:spcPts val="600"/>
              </a:spcBef>
              <a:spcAft>
                <a:spcPts val="600"/>
              </a:spcAft>
              <a:buClrTx/>
              <a:buSzTx/>
              <a:buNone/>
              <a:tabLst/>
              <a:defRPr/>
            </a:pP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步骤</a:t>
            </a:r>
            <a:r>
              <a:rPr kumimoji="0" lang="en-US" altLang="zh-CN"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a:t>
            </a: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开始</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运行</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regedit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确定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1" hangingPunct="1">
              <a:spcBef>
                <a:spcPts val="600"/>
              </a:spcBef>
              <a:spcAft>
                <a:spcPts val="600"/>
              </a:spcAft>
              <a:buClrTx/>
              <a:buSzTx/>
              <a:buNone/>
              <a:tabLst/>
              <a:defRPr/>
            </a:pP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步骤</a:t>
            </a:r>
            <a:r>
              <a:rPr kumimoji="0" lang="en-US" altLang="zh-CN"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a:t>
            </a: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HKEY_LOCAL_MACHINE\System\</a:t>
            </a:r>
            <a:r>
              <a:rPr kumimoji="0" lang="en-US" altLang="zh-CN"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CurrentControlSet</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\Services\</a:t>
            </a:r>
            <a:r>
              <a:rPr kumimoji="0" lang="en-US" altLang="zh-CN"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LanmanServer</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路径展开→右击“</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Parameters</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”项→在弹出的菜单中选择</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新建</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】→【DWORD (32-</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位</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值</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1" hangingPunct="1">
              <a:spcBef>
                <a:spcPts val="600"/>
              </a:spcBef>
              <a:spcAft>
                <a:spcPts val="600"/>
              </a:spcAft>
              <a:buClrTx/>
              <a:buSzTx/>
              <a:buNone/>
              <a:tabLst/>
              <a:defRPr/>
            </a:pP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步骤</a:t>
            </a:r>
            <a:r>
              <a:rPr kumimoji="0" lang="en-US" altLang="zh-CN"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3</a:t>
            </a:r>
            <a:r>
              <a:rPr kumimoji="0" lang="zh-CN" altLang="en-US"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在右窗格中右击</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新值</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在弹出的快捷菜单中选择</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重命名</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新值</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改为“</a:t>
            </a:r>
            <a:r>
              <a:rPr kumimoji="0" lang="en-US" altLang="zh-CN"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AutoShareServer</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”→双击“</a:t>
            </a:r>
            <a:r>
              <a:rPr kumimoji="0" lang="en-US" altLang="zh-CN"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AutoShareServer</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”项→在打开的对话框中输入数值</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→单击</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确定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按钮→重启系统</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eaLnBrk="1" hangingPunct="1">
              <a:defRPr/>
            </a:pPr>
            <a:endParaRPr lang="zh-CN" altLang="en-US" sz="2100" dirty="0"/>
          </a:p>
          <a:p>
            <a:pPr eaLnBrk="1" hangingPunct="1">
              <a:buFont typeface="Wingdings" pitchFamily="2" charset="2"/>
              <a:buNone/>
              <a:defRPr/>
            </a:pPr>
            <a:endParaRPr lang="zh-CN" altLang="en-US" sz="1800" dirty="0">
              <a:solidFill>
                <a:srgbClr val="FF0000"/>
              </a:solidFill>
            </a:endParaRPr>
          </a:p>
        </p:txBody>
      </p:sp>
      <p:sp>
        <p:nvSpPr>
          <p:cNvPr id="5" name="文本框 4">
            <a:extLst>
              <a:ext uri="{FF2B5EF4-FFF2-40B4-BE49-F238E27FC236}">
                <a16:creationId xmlns:a16="http://schemas.microsoft.com/office/drawing/2014/main" id="{BBE64D17-9DC1-4ABA-9C59-010CBAE111CF}"/>
              </a:ext>
            </a:extLst>
          </p:cNvPr>
          <p:cNvSpPr txBox="1"/>
          <p:nvPr/>
        </p:nvSpPr>
        <p:spPr>
          <a:xfrm>
            <a:off x="225715" y="610702"/>
            <a:ext cx="6732747" cy="461665"/>
          </a:xfrm>
          <a:prstGeom prst="rect">
            <a:avLst/>
          </a:prstGeom>
          <a:noFill/>
        </p:spPr>
        <p:txBody>
          <a:bodyPr wrap="square">
            <a:spAutoFit/>
          </a:bodyPr>
          <a:lstStyle/>
          <a:p>
            <a:pPr>
              <a:spcBef>
                <a:spcPts val="600"/>
              </a:spcBef>
              <a:spcAft>
                <a:spcPts val="600"/>
              </a:spcAft>
            </a:pPr>
            <a:r>
              <a:rPr lang="zh-CN" altLang="en-US" sz="2400" dirty="0"/>
              <a:t>（</a:t>
            </a:r>
            <a:r>
              <a:rPr lang="en-US" altLang="zh-CN" sz="2400" dirty="0">
                <a:latin typeface="Arial" charset="0"/>
              </a:rPr>
              <a:t>3</a:t>
            </a:r>
            <a:r>
              <a:rPr lang="zh-CN" altLang="en-US" sz="2400" dirty="0">
                <a:latin typeface="Arial" charset="0"/>
              </a:rPr>
              <a:t>）取消隐藏共享文件夹</a:t>
            </a:r>
            <a:endParaRPr lang="en-US" altLang="zh-CN" sz="2400" b="1" dirty="0"/>
          </a:p>
        </p:txBody>
      </p:sp>
      <p:pic>
        <p:nvPicPr>
          <p:cNvPr id="8" name="图片 7" descr="2-36.TIF">
            <a:extLst>
              <a:ext uri="{FF2B5EF4-FFF2-40B4-BE49-F238E27FC236}">
                <a16:creationId xmlns:a16="http://schemas.microsoft.com/office/drawing/2014/main" id="{E059A619-5DEC-4C5D-9233-4753950161F8}"/>
              </a:ext>
            </a:extLst>
          </p:cNvPr>
          <p:cNvPicPr>
            <a:picLocks noChangeAspect="1"/>
          </p:cNvPicPr>
          <p:nvPr/>
        </p:nvPicPr>
        <p:blipFill>
          <a:blip r:embed="rId2"/>
          <a:stretch>
            <a:fillRect/>
          </a:stretch>
        </p:blipFill>
        <p:spPr>
          <a:xfrm>
            <a:off x="117263" y="4359932"/>
            <a:ext cx="5516563" cy="2164822"/>
          </a:xfrm>
          <a:prstGeom prst="rect">
            <a:avLst/>
          </a:prstGeom>
        </p:spPr>
      </p:pic>
      <p:pic>
        <p:nvPicPr>
          <p:cNvPr id="9" name="图片 8" descr="2-35.TIF">
            <a:extLst>
              <a:ext uri="{FF2B5EF4-FFF2-40B4-BE49-F238E27FC236}">
                <a16:creationId xmlns:a16="http://schemas.microsoft.com/office/drawing/2014/main" id="{C29A53BF-0CE5-432E-9D7A-8CEA06704D42}"/>
              </a:ext>
            </a:extLst>
          </p:cNvPr>
          <p:cNvPicPr>
            <a:picLocks noChangeAspect="1"/>
          </p:cNvPicPr>
          <p:nvPr/>
        </p:nvPicPr>
        <p:blipFill>
          <a:blip r:embed="rId3"/>
          <a:stretch>
            <a:fillRect/>
          </a:stretch>
        </p:blipFill>
        <p:spPr>
          <a:xfrm>
            <a:off x="3763797" y="4319568"/>
            <a:ext cx="5262940" cy="2245550"/>
          </a:xfrm>
          <a:prstGeom prst="rect">
            <a:avLst/>
          </a:prstGeom>
        </p:spPr>
      </p:pic>
    </p:spTree>
    <p:extLst>
      <p:ext uri="{BB962C8B-B14F-4D97-AF65-F5344CB8AC3E}">
        <p14:creationId xmlns:p14="http://schemas.microsoft.com/office/powerpoint/2010/main" val="284857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Rectangle 3"/>
          <p:cNvSpPr>
            <a:spLocks noGrp="1" noChangeArrowheads="1"/>
          </p:cNvSpPr>
          <p:nvPr>
            <p:ph idx="1"/>
          </p:nvPr>
        </p:nvSpPr>
        <p:spPr>
          <a:xfrm>
            <a:off x="503548" y="1196752"/>
            <a:ext cx="8316924" cy="3402806"/>
          </a:xfrm>
        </p:spPr>
        <p:txBody>
          <a:bodyPr/>
          <a:lstStyle/>
          <a:p>
            <a:pPr marL="0" marR="0" lvl="0" indent="0" algn="l" defTabSz="914400" rtl="0" eaLnBrk="1" fontAlgn="base" latinLnBrk="0" hangingPunct="1">
              <a:spcBef>
                <a:spcPts val="600"/>
              </a:spcBef>
              <a:spcAft>
                <a:spcPts val="600"/>
              </a:spcAft>
              <a:buClrTx/>
              <a:buSzTx/>
              <a:buNone/>
              <a:tabLst/>
              <a:defRPr/>
            </a:pPr>
            <a:r>
              <a:rPr kumimoji="0" lang="en-US" altLang="zh-CN"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开始</a:t>
            </a:r>
            <a:r>
              <a:rPr kumimoji="0" lang="en-US" altLang="zh-CN"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管理工具</a:t>
            </a:r>
            <a:r>
              <a:rPr kumimoji="0" lang="en-US" altLang="zh-CN"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计算机管理</a:t>
            </a:r>
            <a:r>
              <a:rPr kumimoji="0" lang="en-US" altLang="zh-CN"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spcBef>
                <a:spcPts val="600"/>
              </a:spcBef>
              <a:spcAft>
                <a:spcPts val="600"/>
              </a:spcAft>
              <a:buClrTx/>
              <a:buSzTx/>
              <a:buNone/>
              <a:tabLst/>
              <a:defRPr/>
            </a:pPr>
            <a:endParaRPr kumimoji="0" lang="zh-CN" altLang="en-US" b="0" i="0" u="none" strike="noStrike" kern="120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a:p>
            <a:pPr eaLnBrk="1" hangingPunct="1">
              <a:buFont typeface="Wingdings" pitchFamily="2" charset="2"/>
              <a:buNone/>
              <a:defRPr/>
            </a:pPr>
            <a:endParaRPr lang="zh-CN" altLang="en-US" sz="1800" dirty="0">
              <a:solidFill>
                <a:srgbClr val="FF0000"/>
              </a:solidFill>
            </a:endParaRPr>
          </a:p>
        </p:txBody>
      </p:sp>
      <p:sp>
        <p:nvSpPr>
          <p:cNvPr id="5" name="文本框 4">
            <a:extLst>
              <a:ext uri="{FF2B5EF4-FFF2-40B4-BE49-F238E27FC236}">
                <a16:creationId xmlns:a16="http://schemas.microsoft.com/office/drawing/2014/main" id="{BBE64D17-9DC1-4ABA-9C59-010CBAE111CF}"/>
              </a:ext>
            </a:extLst>
          </p:cNvPr>
          <p:cNvSpPr txBox="1"/>
          <p:nvPr/>
        </p:nvSpPr>
        <p:spPr>
          <a:xfrm>
            <a:off x="225715" y="610702"/>
            <a:ext cx="6732747" cy="461665"/>
          </a:xfrm>
          <a:prstGeom prst="rect">
            <a:avLst/>
          </a:prstGeom>
          <a:noFill/>
        </p:spPr>
        <p:txBody>
          <a:bodyPr wrap="square">
            <a:spAutoFit/>
          </a:bodyPr>
          <a:lstStyle/>
          <a:p>
            <a:pPr>
              <a:spcBef>
                <a:spcPts val="600"/>
              </a:spcBef>
              <a:spcAft>
                <a:spcPts val="600"/>
              </a:spcAft>
            </a:pPr>
            <a:r>
              <a:rPr lang="zh-CN" altLang="en-US" sz="2400" dirty="0"/>
              <a:t>（</a:t>
            </a:r>
            <a:r>
              <a:rPr lang="en-US" altLang="zh-CN" sz="2400" dirty="0">
                <a:latin typeface="Arial" charset="0"/>
              </a:rPr>
              <a:t>4</a:t>
            </a:r>
            <a:r>
              <a:rPr lang="zh-CN" altLang="en-US" sz="2400" dirty="0">
                <a:latin typeface="Arial" charset="0"/>
              </a:rPr>
              <a:t>）监控管理共享文件夹 </a:t>
            </a:r>
            <a:endParaRPr lang="en-US" altLang="zh-CN" sz="2400" b="1" dirty="0"/>
          </a:p>
        </p:txBody>
      </p:sp>
      <p:pic>
        <p:nvPicPr>
          <p:cNvPr id="6" name="图片 5" descr="2-39.TIF">
            <a:extLst>
              <a:ext uri="{FF2B5EF4-FFF2-40B4-BE49-F238E27FC236}">
                <a16:creationId xmlns:a16="http://schemas.microsoft.com/office/drawing/2014/main" id="{FE656FFD-87F2-4B5E-82B6-34A679F4DB41}"/>
              </a:ext>
            </a:extLst>
          </p:cNvPr>
          <p:cNvPicPr>
            <a:picLocks noChangeAspect="1"/>
          </p:cNvPicPr>
          <p:nvPr/>
        </p:nvPicPr>
        <p:blipFill>
          <a:blip r:embed="rId2"/>
          <a:stretch>
            <a:fillRect/>
          </a:stretch>
        </p:blipFill>
        <p:spPr>
          <a:xfrm>
            <a:off x="285082" y="1793330"/>
            <a:ext cx="4808009" cy="2519397"/>
          </a:xfrm>
          <a:prstGeom prst="rect">
            <a:avLst/>
          </a:prstGeom>
        </p:spPr>
      </p:pic>
      <p:pic>
        <p:nvPicPr>
          <p:cNvPr id="7" name="图片 6" descr="2-38.TIF">
            <a:extLst>
              <a:ext uri="{FF2B5EF4-FFF2-40B4-BE49-F238E27FC236}">
                <a16:creationId xmlns:a16="http://schemas.microsoft.com/office/drawing/2014/main" id="{F8B82B3F-8460-486D-A31E-124F855AAF2D}"/>
              </a:ext>
            </a:extLst>
          </p:cNvPr>
          <p:cNvPicPr>
            <a:picLocks noChangeAspect="1"/>
          </p:cNvPicPr>
          <p:nvPr/>
        </p:nvPicPr>
        <p:blipFill>
          <a:blip r:embed="rId3"/>
          <a:stretch>
            <a:fillRect/>
          </a:stretch>
        </p:blipFill>
        <p:spPr>
          <a:xfrm>
            <a:off x="3494687" y="1637466"/>
            <a:ext cx="5326438" cy="2848014"/>
          </a:xfrm>
          <a:prstGeom prst="rect">
            <a:avLst/>
          </a:prstGeom>
        </p:spPr>
      </p:pic>
      <p:pic>
        <p:nvPicPr>
          <p:cNvPr id="10" name="图片 9" descr="2-37.TIF">
            <a:extLst>
              <a:ext uri="{FF2B5EF4-FFF2-40B4-BE49-F238E27FC236}">
                <a16:creationId xmlns:a16="http://schemas.microsoft.com/office/drawing/2014/main" id="{E9C974E8-C844-410F-804D-DF257DBDDA7F}"/>
              </a:ext>
            </a:extLst>
          </p:cNvPr>
          <p:cNvPicPr>
            <a:picLocks noChangeAspect="1"/>
          </p:cNvPicPr>
          <p:nvPr/>
        </p:nvPicPr>
        <p:blipFill>
          <a:blip r:embed="rId4"/>
          <a:stretch>
            <a:fillRect/>
          </a:stretch>
        </p:blipFill>
        <p:spPr>
          <a:xfrm>
            <a:off x="1367644" y="4544396"/>
            <a:ext cx="6038536" cy="2327704"/>
          </a:xfrm>
          <a:prstGeom prst="rect">
            <a:avLst/>
          </a:prstGeom>
        </p:spPr>
      </p:pic>
    </p:spTree>
    <p:extLst>
      <p:ext uri="{BB962C8B-B14F-4D97-AF65-F5344CB8AC3E}">
        <p14:creationId xmlns:p14="http://schemas.microsoft.com/office/powerpoint/2010/main" val="175431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Grp="1" noChangeArrowheads="1"/>
          </p:cNvSpPr>
          <p:nvPr>
            <p:ph idx="1"/>
          </p:nvPr>
        </p:nvSpPr>
        <p:spPr>
          <a:xfrm>
            <a:off x="2627784" y="1160748"/>
            <a:ext cx="5586413" cy="3286125"/>
          </a:xfrm>
        </p:spPr>
        <p:txBody>
          <a:bodyPr/>
          <a:lstStyle/>
          <a:p>
            <a:pPr>
              <a:spcAft>
                <a:spcPts val="0"/>
              </a:spcAft>
              <a:defRPr/>
            </a:pPr>
            <a:r>
              <a:rPr lang="zh-CN" altLang="en-US" sz="2400" dirty="0">
                <a:solidFill>
                  <a:srgbClr val="0000FF"/>
                </a:solidFill>
              </a:rPr>
              <a:t>项目知识准备</a:t>
            </a:r>
          </a:p>
          <a:p>
            <a:pPr lvl="1">
              <a:spcAft>
                <a:spcPts val="0"/>
              </a:spcAft>
              <a:defRPr/>
            </a:pPr>
            <a:r>
              <a:rPr lang="zh-CN" altLang="en-US" sz="2400" dirty="0"/>
              <a:t>工作组及其特征</a:t>
            </a:r>
          </a:p>
          <a:p>
            <a:pPr lvl="1">
              <a:spcAft>
                <a:spcPts val="0"/>
              </a:spcAft>
              <a:defRPr/>
            </a:pPr>
            <a:r>
              <a:rPr lang="zh-CN" altLang="en-US" sz="2400" dirty="0"/>
              <a:t>本地账户</a:t>
            </a:r>
          </a:p>
          <a:p>
            <a:pPr lvl="1">
              <a:spcAft>
                <a:spcPts val="0"/>
              </a:spcAft>
              <a:defRPr/>
            </a:pPr>
            <a:r>
              <a:rPr lang="zh-CN" altLang="en-US" sz="2400" dirty="0"/>
              <a:t>资源共享</a:t>
            </a:r>
          </a:p>
          <a:p>
            <a:pPr>
              <a:spcAft>
                <a:spcPts val="0"/>
              </a:spcAft>
              <a:defRPr/>
            </a:pPr>
            <a:r>
              <a:rPr lang="zh-CN" altLang="en-US" sz="2400" dirty="0">
                <a:solidFill>
                  <a:srgbClr val="0000FF"/>
                </a:solidFill>
              </a:rPr>
              <a:t>项目实施</a:t>
            </a:r>
          </a:p>
          <a:p>
            <a:pPr lvl="1">
              <a:spcAft>
                <a:spcPts val="0"/>
              </a:spcAft>
              <a:defRPr/>
            </a:pPr>
            <a:r>
              <a:rPr lang="zh-CN" altLang="en-US" sz="2400" dirty="0"/>
              <a:t>把计算机加入指定工作组</a:t>
            </a:r>
          </a:p>
          <a:p>
            <a:pPr lvl="1">
              <a:spcAft>
                <a:spcPts val="0"/>
              </a:spcAft>
              <a:defRPr/>
            </a:pPr>
            <a:r>
              <a:rPr lang="zh-CN" altLang="en-US" sz="2400" dirty="0"/>
              <a:t>本地用户账户的创建、维护</a:t>
            </a:r>
            <a:endParaRPr lang="en-US" altLang="zh-CN" sz="2400" dirty="0"/>
          </a:p>
          <a:p>
            <a:pPr lvl="1">
              <a:spcAft>
                <a:spcPts val="0"/>
              </a:spcAft>
              <a:defRPr/>
            </a:pPr>
            <a:r>
              <a:rPr lang="zh-CN" altLang="en-US" sz="2400" dirty="0"/>
              <a:t>公用文件夹的使用</a:t>
            </a:r>
          </a:p>
          <a:p>
            <a:pPr lvl="1">
              <a:spcAft>
                <a:spcPts val="0"/>
              </a:spcAft>
              <a:defRPr/>
            </a:pPr>
            <a:r>
              <a:rPr lang="zh-CN" altLang="en-US" sz="2400" dirty="0"/>
              <a:t>本地组的创建与管理</a:t>
            </a:r>
            <a:endParaRPr lang="en-US" altLang="zh-CN" sz="2400" dirty="0"/>
          </a:p>
          <a:p>
            <a:pPr lvl="1">
              <a:spcAft>
                <a:spcPts val="0"/>
              </a:spcAft>
              <a:defRPr/>
            </a:pPr>
            <a:r>
              <a:rPr lang="zh-CN" altLang="en-US" sz="2400" dirty="0"/>
              <a:t>创建与访问共享文件夹</a:t>
            </a:r>
          </a:p>
          <a:p>
            <a:pPr lvl="1">
              <a:spcAft>
                <a:spcPts val="0"/>
              </a:spcAft>
              <a:defRPr/>
            </a:pPr>
            <a:r>
              <a:rPr lang="zh-CN" altLang="en-US" sz="2400" dirty="0"/>
              <a:t>创建、访问与取消隐藏共享文件夹</a:t>
            </a:r>
            <a:endParaRPr lang="en-US" altLang="zh-CN" sz="2400" dirty="0"/>
          </a:p>
          <a:p>
            <a:pPr lvl="1">
              <a:spcAft>
                <a:spcPts val="0"/>
              </a:spcAft>
              <a:defRPr/>
            </a:pPr>
            <a:r>
              <a:rPr lang="zh-CN" altLang="en-US" sz="2400" dirty="0"/>
              <a:t>监控管理共享文件夹</a:t>
            </a:r>
            <a:endParaRPr lang="zh-CN" altLang="en-US" sz="2400" dirty="0">
              <a:latin typeface="+mn-ea"/>
            </a:endParaRPr>
          </a:p>
          <a:p>
            <a:pPr lvl="2">
              <a:lnSpc>
                <a:spcPts val="1275"/>
              </a:lnSpc>
              <a:spcAft>
                <a:spcPts val="0"/>
              </a:spcAft>
              <a:defRPr/>
            </a:pPr>
            <a:endParaRPr lang="en-US" altLang="zh-CN" sz="2400" dirty="0">
              <a:solidFill>
                <a:srgbClr val="000000"/>
              </a:solidFill>
            </a:endParaRPr>
          </a:p>
        </p:txBody>
      </p:sp>
      <p:sp>
        <p:nvSpPr>
          <p:cNvPr id="33795" name="AutoShape 5"/>
          <p:cNvSpPr>
            <a:spLocks noChangeArrowheads="1"/>
          </p:cNvSpPr>
          <p:nvPr/>
        </p:nvSpPr>
        <p:spPr bwMode="gray">
          <a:xfrm>
            <a:off x="323528" y="1160748"/>
            <a:ext cx="1777603" cy="467737"/>
          </a:xfrm>
          <a:prstGeom prst="bevel">
            <a:avLst>
              <a:gd name="adj" fmla="val 5949"/>
            </a:avLst>
          </a:prstGeom>
          <a:solidFill>
            <a:srgbClr val="D9E6F3"/>
          </a:solidFill>
          <a:ln w="9525">
            <a:noFill/>
            <a:miter lim="800000"/>
            <a:headEnd/>
            <a:tailEnd/>
          </a:ln>
        </p:spPr>
        <p:txBody>
          <a:bodyPr tIns="0" anchor="ctr">
            <a:spAutoFit/>
          </a:bodyPr>
          <a:lstStyle/>
          <a:p>
            <a:pPr algn="ctr"/>
            <a:r>
              <a:rPr lang="zh-CN" altLang="en-US" sz="2400" dirty="0">
                <a:ea typeface="黑体" pitchFamily="2" charset="-122"/>
              </a:rPr>
              <a:t>小结</a:t>
            </a:r>
          </a:p>
        </p:txBody>
      </p:sp>
      <p:sp>
        <p:nvSpPr>
          <p:cNvPr id="33796" name="Rectangle 5"/>
          <p:cNvSpPr>
            <a:spLocks noChangeArrowheads="1"/>
          </p:cNvSpPr>
          <p:nvPr/>
        </p:nvSpPr>
        <p:spPr bwMode="auto">
          <a:xfrm>
            <a:off x="10670" y="512676"/>
            <a:ext cx="7632848" cy="465535"/>
          </a:xfrm>
          <a:prstGeom prst="rect">
            <a:avLst/>
          </a:prstGeom>
          <a:noFill/>
          <a:ln w="9525">
            <a:noFill/>
            <a:miter lim="800000"/>
            <a:headEnd/>
            <a:tailEnd/>
          </a:ln>
        </p:spPr>
        <p:txBody>
          <a:bodyPr anchor="ctr"/>
          <a:lstStyle/>
          <a:p>
            <a:pPr algn="ctr"/>
            <a:r>
              <a:rPr lang="zh-CN" altLang="en-US" dirty="0">
                <a:solidFill>
                  <a:srgbClr val="000000"/>
                </a:solidFill>
                <a:latin typeface="黑体" pitchFamily="2" charset="-122"/>
                <a:ea typeface="黑体" pitchFamily="2" charset="-122"/>
              </a:rPr>
              <a:t>实验</a:t>
            </a:r>
            <a:r>
              <a:rPr lang="en-US" altLang="zh-CN" dirty="0">
                <a:solidFill>
                  <a:srgbClr val="000000"/>
                </a:solidFill>
                <a:latin typeface="黑体" pitchFamily="2" charset="-122"/>
                <a:ea typeface="黑体" pitchFamily="2" charset="-122"/>
              </a:rPr>
              <a:t>2  </a:t>
            </a:r>
            <a:r>
              <a:rPr lang="zh-CN" altLang="en-US" dirty="0">
                <a:solidFill>
                  <a:srgbClr val="000000"/>
                </a:solidFill>
                <a:latin typeface="黑体" pitchFamily="2" charset="-122"/>
                <a:ea typeface="黑体" pitchFamily="2" charset="-122"/>
              </a:rPr>
              <a:t>工作组、本地帐户及共享资源的管理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B736D-A1EE-4582-95EC-51825659F822}"/>
              </a:ext>
            </a:extLst>
          </p:cNvPr>
          <p:cNvSpPr>
            <a:spLocks noGrp="1"/>
          </p:cNvSpPr>
          <p:nvPr>
            <p:ph type="title"/>
          </p:nvPr>
        </p:nvSpPr>
        <p:spPr/>
        <p:txBody>
          <a:bodyPr/>
          <a:lstStyle/>
          <a:p>
            <a:r>
              <a:rPr lang="en-US" altLang="zh-CN" dirty="0"/>
              <a:t>1 </a:t>
            </a:r>
            <a:r>
              <a:rPr lang="zh-CN" altLang="en-US" dirty="0"/>
              <a:t>实验目的</a:t>
            </a:r>
          </a:p>
        </p:txBody>
      </p:sp>
      <p:sp>
        <p:nvSpPr>
          <p:cNvPr id="120882" name="Rectangle 50"/>
          <p:cNvSpPr>
            <a:spLocks noGrp="1" noChangeArrowheads="1"/>
          </p:cNvSpPr>
          <p:nvPr>
            <p:ph idx="1"/>
          </p:nvPr>
        </p:nvSpPr>
        <p:spPr>
          <a:xfrm>
            <a:off x="443410" y="1016732"/>
            <a:ext cx="8368811" cy="4934173"/>
          </a:xfrm>
        </p:spPr>
        <p:txBody>
          <a:bodyPr>
            <a:spAutoFit/>
          </a:bodyPr>
          <a:lstStyle/>
          <a:p>
            <a:pPr marL="0" indent="0">
              <a:spcAft>
                <a:spcPts val="0"/>
              </a:spcAft>
              <a:buNone/>
              <a:defRPr/>
            </a:pPr>
            <a:r>
              <a:rPr lang="en-US" altLang="zh-CN" sz="2400" dirty="0">
                <a:solidFill>
                  <a:srgbClr val="0000FF"/>
                </a:solidFill>
              </a:rPr>
              <a:t>1.2 </a:t>
            </a:r>
            <a:r>
              <a:rPr lang="zh-CN" altLang="en-US" sz="2400" dirty="0">
                <a:solidFill>
                  <a:srgbClr val="0000FF"/>
                </a:solidFill>
              </a:rPr>
              <a:t>实验内容和要求</a:t>
            </a:r>
          </a:p>
          <a:p>
            <a:pPr marL="800100" lvl="1" indent="-457200">
              <a:spcAft>
                <a:spcPts val="0"/>
              </a:spcAft>
              <a:buFont typeface="+mj-lt"/>
              <a:buAutoNum type="arabicPeriod"/>
              <a:defRPr/>
            </a:pPr>
            <a:endParaRPr lang="en-US" altLang="zh-CN" sz="2400" dirty="0"/>
          </a:p>
          <a:p>
            <a:pPr marL="342900" lvl="1" indent="0">
              <a:spcAft>
                <a:spcPts val="0"/>
              </a:spcAft>
              <a:buNone/>
              <a:defRPr/>
            </a:pPr>
            <a:r>
              <a:rPr lang="en-US" altLang="zh-CN" sz="2400" dirty="0"/>
              <a:t>1.2.1 </a:t>
            </a:r>
            <a:r>
              <a:rPr lang="zh-CN" altLang="en-US" sz="2400" dirty="0"/>
              <a:t>搭建工作组架构的网络，网络参数配置与常用网络命令使用。</a:t>
            </a:r>
            <a:endParaRPr lang="en-US" altLang="zh-CN" sz="2400" dirty="0"/>
          </a:p>
          <a:p>
            <a:pPr marL="342900" lvl="1" indent="0">
              <a:spcAft>
                <a:spcPts val="0"/>
              </a:spcAft>
              <a:buNone/>
              <a:defRPr/>
            </a:pPr>
            <a:r>
              <a:rPr lang="en-US" altLang="zh-CN" sz="2400" dirty="0"/>
              <a:t>1.2.2 </a:t>
            </a:r>
            <a:r>
              <a:rPr lang="zh-CN" altLang="en-US" sz="2400" dirty="0"/>
              <a:t>创建工作组，并将计算机加入指定的工作组。</a:t>
            </a:r>
          </a:p>
          <a:p>
            <a:pPr marL="342900" lvl="1" indent="0">
              <a:spcAft>
                <a:spcPts val="0"/>
              </a:spcAft>
              <a:buNone/>
              <a:defRPr/>
            </a:pPr>
            <a:r>
              <a:rPr lang="en-US" altLang="zh-CN" sz="2400" dirty="0"/>
              <a:t>1.2.3 </a:t>
            </a:r>
            <a:r>
              <a:rPr lang="zh-CN" altLang="en-US" sz="2400" dirty="0"/>
              <a:t>创建本地用户账户、设置其属性、更改密码。</a:t>
            </a:r>
          </a:p>
          <a:p>
            <a:pPr marL="342900" lvl="1" indent="0">
              <a:spcAft>
                <a:spcPts val="0"/>
              </a:spcAft>
              <a:buNone/>
              <a:defRPr/>
            </a:pPr>
            <a:r>
              <a:rPr lang="en-US" altLang="zh-CN" sz="2400" dirty="0"/>
              <a:t>1.2.4 </a:t>
            </a:r>
            <a:r>
              <a:rPr lang="zh-CN" altLang="en-US" sz="2400" dirty="0"/>
              <a:t>创建与管理本地组账户。</a:t>
            </a:r>
            <a:endParaRPr lang="en-US" altLang="zh-CN" sz="2400" dirty="0"/>
          </a:p>
          <a:p>
            <a:pPr marL="342900" lvl="1" indent="0">
              <a:spcAft>
                <a:spcPts val="0"/>
              </a:spcAft>
              <a:buNone/>
              <a:defRPr/>
            </a:pPr>
            <a:r>
              <a:rPr lang="en-US" altLang="zh-CN" sz="2400" dirty="0"/>
              <a:t>1.2.5 </a:t>
            </a:r>
            <a:r>
              <a:rPr lang="zh-CN" altLang="en-US" sz="2400" dirty="0"/>
              <a:t>创建并使用公用文件夹。</a:t>
            </a:r>
            <a:endParaRPr lang="en-US" altLang="zh-CN" sz="2400" dirty="0"/>
          </a:p>
          <a:p>
            <a:pPr marL="342900" lvl="1" indent="0">
              <a:spcAft>
                <a:spcPts val="0"/>
              </a:spcAft>
              <a:buNone/>
              <a:defRPr/>
            </a:pPr>
            <a:r>
              <a:rPr lang="en-US" altLang="zh-CN" sz="2400" dirty="0"/>
              <a:t>1.2.6 </a:t>
            </a:r>
            <a:r>
              <a:rPr lang="zh-CN" altLang="en-US" sz="2400" dirty="0"/>
              <a:t>创建、访问、隐藏与管理共享文件夹。</a:t>
            </a:r>
            <a:endParaRPr lang="zh-CN" altLang="en-US" sz="1800" dirty="0">
              <a:solidFill>
                <a:srgbClr val="0000FF"/>
              </a:solidFill>
            </a:endParaRPr>
          </a:p>
        </p:txBody>
      </p:sp>
    </p:spTree>
    <p:extLst>
      <p:ext uri="{BB962C8B-B14F-4D97-AF65-F5344CB8AC3E}">
        <p14:creationId xmlns:p14="http://schemas.microsoft.com/office/powerpoint/2010/main" val="15860753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15516" y="368660"/>
            <a:ext cx="8368811" cy="612068"/>
          </a:xfrm>
        </p:spPr>
        <p:txBody>
          <a:bodyPr/>
          <a:lstStyle/>
          <a:p>
            <a:pPr eaLnBrk="1" hangingPunct="1"/>
            <a:r>
              <a:rPr lang="en-US" altLang="zh-CN" dirty="0">
                <a:latin typeface="Arial" charset="0"/>
              </a:rPr>
              <a:t>2 </a:t>
            </a:r>
            <a:r>
              <a:rPr lang="zh-CN" altLang="en-US" dirty="0"/>
              <a:t>实验原理</a:t>
            </a:r>
          </a:p>
        </p:txBody>
      </p:sp>
      <p:sp>
        <p:nvSpPr>
          <p:cNvPr id="391171" name="Rectangle 3"/>
          <p:cNvSpPr>
            <a:spLocks noGrp="1" noChangeArrowheads="1"/>
          </p:cNvSpPr>
          <p:nvPr>
            <p:ph idx="1"/>
          </p:nvPr>
        </p:nvSpPr>
        <p:spPr>
          <a:xfrm>
            <a:off x="387594" y="1160748"/>
            <a:ext cx="8368811" cy="4934173"/>
          </a:xfrm>
        </p:spPr>
        <p:txBody>
          <a:bodyPr/>
          <a:lstStyle/>
          <a:p>
            <a:pPr marL="0" indent="0">
              <a:spcAft>
                <a:spcPct val="0"/>
              </a:spcAft>
              <a:buNone/>
              <a:defRPr/>
            </a:pPr>
            <a:r>
              <a:rPr lang="en-US" altLang="zh-CN" sz="2100" b="1" dirty="0"/>
              <a:t>2.2.1  </a:t>
            </a:r>
            <a:r>
              <a:rPr lang="zh-CN" altLang="en-US" sz="2400" b="1" dirty="0"/>
              <a:t>工作组及其特征</a:t>
            </a:r>
          </a:p>
          <a:p>
            <a:pPr eaLnBrk="1" hangingPunct="1">
              <a:spcAft>
                <a:spcPct val="0"/>
              </a:spcAft>
              <a:defRPr/>
            </a:pPr>
            <a:r>
              <a:rPr lang="en-US" altLang="zh-CN" sz="2100" b="0" dirty="0"/>
              <a:t>Windows</a:t>
            </a:r>
            <a:r>
              <a:rPr lang="zh-CN" altLang="en-US" sz="2100" b="0" dirty="0"/>
              <a:t>的网络架构大致可分为工作组架构</a:t>
            </a:r>
            <a:r>
              <a:rPr lang="en-US" altLang="zh-CN" sz="2100" b="0" dirty="0"/>
              <a:t>(workgroup)</a:t>
            </a:r>
            <a:r>
              <a:rPr lang="zh-CN" altLang="en-US" sz="2100" b="0" dirty="0"/>
              <a:t>、域架构</a:t>
            </a:r>
            <a:r>
              <a:rPr lang="en-US" altLang="zh-CN" sz="2100" b="0" dirty="0"/>
              <a:t>(domain)</a:t>
            </a:r>
            <a:r>
              <a:rPr lang="zh-CN" altLang="en-US" sz="2100" b="0" dirty="0"/>
              <a:t>与包含前两者的混合架构。</a:t>
            </a:r>
            <a:endParaRPr lang="en-US" altLang="zh-CN" sz="2100" b="0" dirty="0"/>
          </a:p>
          <a:p>
            <a:pPr eaLnBrk="1" hangingPunct="1">
              <a:spcAft>
                <a:spcPct val="0"/>
              </a:spcAft>
              <a:defRPr/>
            </a:pPr>
            <a:r>
              <a:rPr lang="zh-CN" altLang="en-US" sz="2100" b="0" dirty="0"/>
              <a:t>工作组架构为分布式的管理模式</a:t>
            </a:r>
            <a:r>
              <a:rPr lang="en-US" altLang="zh-CN" sz="2100" b="0" dirty="0"/>
              <a:t>,</a:t>
            </a:r>
            <a:r>
              <a:rPr lang="zh-CN" altLang="en-US" sz="2100" b="0" dirty="0"/>
              <a:t>适用于小型网络。域架构为集中式的管理模式，适用于中大型网络。</a:t>
            </a:r>
            <a:endParaRPr lang="en-US" altLang="zh-CN" sz="2100" b="0" dirty="0"/>
          </a:p>
          <a:p>
            <a:pPr eaLnBrk="1" hangingPunct="1">
              <a:spcAft>
                <a:spcPct val="0"/>
              </a:spcAft>
              <a:defRPr/>
            </a:pPr>
            <a:r>
              <a:rPr lang="zh-CN" altLang="en-US" sz="2100" b="0" dirty="0"/>
              <a:t>工作组由一组通过网络连接在一起的计算机所组成，可以将计算机内的文件、打印机等资源共享出来供网络用户访问。工作组网络也被称为对等式</a:t>
            </a:r>
            <a:r>
              <a:rPr lang="en-US" altLang="zh-CN" sz="2100" b="0" dirty="0"/>
              <a:t>(peer-to-peer)</a:t>
            </a:r>
            <a:r>
              <a:rPr lang="zh-CN" altLang="en-US" sz="2100" b="0" dirty="0"/>
              <a:t>网络。</a:t>
            </a:r>
            <a:endParaRPr lang="en-US" altLang="zh-CN" sz="2100" b="0" dirty="0"/>
          </a:p>
          <a:p>
            <a:pPr eaLnBrk="1" hangingPunct="1">
              <a:spcAft>
                <a:spcPct val="0"/>
              </a:spcAft>
              <a:defRPr/>
            </a:pPr>
            <a:r>
              <a:rPr lang="zh-CN" altLang="en-US" sz="2000" dirty="0"/>
              <a:t>所有的计算机</a:t>
            </a:r>
            <a:r>
              <a:rPr lang="zh-CN" altLang="en-US" dirty="0"/>
              <a:t>默认</a:t>
            </a:r>
            <a:r>
              <a:rPr lang="zh-CN" altLang="en-US" sz="2000" dirty="0"/>
              <a:t>都在同一个名称为“</a:t>
            </a:r>
            <a:r>
              <a:rPr lang="en-US" altLang="zh-CN" sz="2000" dirty="0"/>
              <a:t>Workgroup”</a:t>
            </a:r>
            <a:r>
              <a:rPr lang="zh-CN" altLang="en-US" sz="2000" dirty="0"/>
              <a:t>工作组中。</a:t>
            </a:r>
            <a:endParaRPr lang="zh-CN" altLang="en-US" sz="2100" b="0" dirty="0"/>
          </a:p>
        </p:txBody>
      </p:sp>
      <p:pic>
        <p:nvPicPr>
          <p:cNvPr id="7" name="图片 6" descr="2-1.TIF"/>
          <p:cNvPicPr>
            <a:picLocks noChangeAspect="1"/>
          </p:cNvPicPr>
          <p:nvPr/>
        </p:nvPicPr>
        <p:blipFill>
          <a:blip r:embed="rId3"/>
          <a:stretch>
            <a:fillRect/>
          </a:stretch>
        </p:blipFill>
        <p:spPr>
          <a:xfrm>
            <a:off x="965606" y="4797152"/>
            <a:ext cx="7352002" cy="14777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3775E-A4AE-4154-86FE-2AA54A77BBAC}"/>
              </a:ext>
            </a:extLst>
          </p:cNvPr>
          <p:cNvSpPr>
            <a:spLocks noGrp="1"/>
          </p:cNvSpPr>
          <p:nvPr>
            <p:ph type="title"/>
          </p:nvPr>
        </p:nvSpPr>
        <p:spPr>
          <a:xfrm>
            <a:off x="143508" y="368660"/>
            <a:ext cx="8368811" cy="612068"/>
          </a:xfrm>
        </p:spPr>
        <p:txBody>
          <a:bodyPr/>
          <a:lstStyle/>
          <a:p>
            <a:r>
              <a:rPr lang="en-US" altLang="zh-CN" b="1" i="0" dirty="0">
                <a:solidFill>
                  <a:srgbClr val="222226"/>
                </a:solidFill>
                <a:effectLst/>
                <a:latin typeface="PingFang SC"/>
              </a:rPr>
              <a:t>Windows</a:t>
            </a:r>
            <a:r>
              <a:rPr lang="zh-CN" altLang="en-US" b="1" i="0" dirty="0">
                <a:solidFill>
                  <a:srgbClr val="222226"/>
                </a:solidFill>
                <a:effectLst/>
                <a:latin typeface="PingFang SC"/>
              </a:rPr>
              <a:t>下工作组架构和域架构网络</a:t>
            </a:r>
            <a:br>
              <a:rPr lang="zh-CN" altLang="en-US" b="1" i="0" dirty="0">
                <a:solidFill>
                  <a:srgbClr val="222226"/>
                </a:solidFill>
                <a:effectLst/>
                <a:latin typeface="PingFang SC"/>
              </a:rPr>
            </a:br>
            <a:endParaRPr lang="zh-CN" altLang="en-US" dirty="0"/>
          </a:p>
        </p:txBody>
      </p:sp>
      <p:graphicFrame>
        <p:nvGraphicFramePr>
          <p:cNvPr id="6" name="表格 5">
            <a:extLst>
              <a:ext uri="{FF2B5EF4-FFF2-40B4-BE49-F238E27FC236}">
                <a16:creationId xmlns:a16="http://schemas.microsoft.com/office/drawing/2014/main" id="{0DDFBEC0-7F89-4689-9B60-80BBF2D716F7}"/>
              </a:ext>
            </a:extLst>
          </p:cNvPr>
          <p:cNvGraphicFramePr>
            <a:graphicFrameLocks noGrp="1"/>
          </p:cNvGraphicFramePr>
          <p:nvPr>
            <p:extLst>
              <p:ext uri="{D42A27DB-BD31-4B8C-83A1-F6EECF244321}">
                <p14:modId xmlns:p14="http://schemas.microsoft.com/office/powerpoint/2010/main" val="2663410856"/>
              </p:ext>
            </p:extLst>
          </p:nvPr>
        </p:nvGraphicFramePr>
        <p:xfrm>
          <a:off x="521550" y="1759890"/>
          <a:ext cx="8100900" cy="3338220"/>
        </p:xfrm>
        <a:graphic>
          <a:graphicData uri="http://schemas.openxmlformats.org/drawingml/2006/table">
            <a:tbl>
              <a:tblPr/>
              <a:tblGrid>
                <a:gridCol w="3240360">
                  <a:extLst>
                    <a:ext uri="{9D8B030D-6E8A-4147-A177-3AD203B41FA5}">
                      <a16:colId xmlns:a16="http://schemas.microsoft.com/office/drawing/2014/main" val="2483666614"/>
                    </a:ext>
                  </a:extLst>
                </a:gridCol>
                <a:gridCol w="4860540">
                  <a:extLst>
                    <a:ext uri="{9D8B030D-6E8A-4147-A177-3AD203B41FA5}">
                      <a16:colId xmlns:a16="http://schemas.microsoft.com/office/drawing/2014/main" val="2233943300"/>
                    </a:ext>
                  </a:extLst>
                </a:gridCol>
              </a:tblGrid>
              <a:tr h="308312">
                <a:tc>
                  <a:txBody>
                    <a:bodyPr/>
                    <a:lstStyle/>
                    <a:p>
                      <a:pPr algn="l"/>
                      <a:r>
                        <a:rPr lang="zh-CN" altLang="en-US" sz="1600" b="0" dirty="0">
                          <a:solidFill>
                            <a:srgbClr val="4F4F4F"/>
                          </a:solidFill>
                          <a:effectLst/>
                          <a:latin typeface="微软雅黑" panose="020B0503020204020204" pitchFamily="34" charset="-122"/>
                          <a:ea typeface="微软雅黑" panose="020B0503020204020204" pitchFamily="34" charset="-122"/>
                        </a:rPr>
                        <a:t>工作组架构网络</a:t>
                      </a:r>
                      <a:endParaRPr lang="zh-CN" altLang="en-US" sz="1600" b="0" dirty="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600" b="0">
                          <a:solidFill>
                            <a:srgbClr val="4F4F4F"/>
                          </a:solidFill>
                          <a:effectLst/>
                          <a:latin typeface="微软雅黑" panose="020B0503020204020204" pitchFamily="34" charset="-122"/>
                          <a:ea typeface="微软雅黑" panose="020B0503020204020204" pitchFamily="34" charset="-122"/>
                        </a:rPr>
                        <a:t>域架构网络</a:t>
                      </a:r>
                      <a:endParaRPr lang="zh-CN" altLang="en-US" sz="1600" b="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78068215"/>
                  </a:ext>
                </a:extLst>
              </a:tr>
              <a:tr h="485427">
                <a:tc>
                  <a:txBody>
                    <a:bodyPr/>
                    <a:lstStyle/>
                    <a:p>
                      <a:pPr algn="l"/>
                      <a:r>
                        <a:rPr lang="zh-CN" altLang="en-US" sz="1600" b="0">
                          <a:solidFill>
                            <a:srgbClr val="4F4F4F"/>
                          </a:solidFill>
                          <a:effectLst/>
                          <a:latin typeface="微软雅黑" panose="020B0503020204020204" pitchFamily="34" charset="-122"/>
                          <a:ea typeface="微软雅黑" panose="020B0503020204020204" pitchFamily="34" charset="-122"/>
                        </a:rPr>
                        <a:t>网络内每台计算机地位平等，资源和管理分散在各个计算机上</a:t>
                      </a:r>
                      <a:endParaRPr lang="zh-CN" altLang="en-US" sz="1600" b="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600" b="0">
                          <a:solidFill>
                            <a:srgbClr val="4F4F4F"/>
                          </a:solidFill>
                          <a:effectLst/>
                          <a:latin typeface="微软雅黑" panose="020B0503020204020204" pitchFamily="34" charset="-122"/>
                          <a:ea typeface="微软雅黑" panose="020B0503020204020204" pitchFamily="34" charset="-122"/>
                        </a:rPr>
                        <a:t>网络内分为域控制器和成员服务器，如果有多台域控制器，则域控制器之间地位平等</a:t>
                      </a:r>
                      <a:endParaRPr lang="zh-CN" altLang="en-US" sz="1600" b="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576610981"/>
                  </a:ext>
                </a:extLst>
              </a:tr>
              <a:tr h="839658">
                <a:tc>
                  <a:txBody>
                    <a:bodyPr/>
                    <a:lstStyle/>
                    <a:p>
                      <a:pPr algn="l"/>
                      <a:r>
                        <a:rPr lang="zh-CN" altLang="en-US" sz="1600" b="0">
                          <a:solidFill>
                            <a:srgbClr val="4F4F4F"/>
                          </a:solidFill>
                          <a:effectLst/>
                          <a:latin typeface="微软雅黑" panose="020B0503020204020204" pitchFamily="34" charset="-122"/>
                          <a:ea typeface="微软雅黑" panose="020B0503020204020204" pitchFamily="34" charset="-122"/>
                        </a:rPr>
                        <a:t>每台计算机都有一个本地安全账户管理器（</a:t>
                      </a:r>
                      <a:r>
                        <a:rPr lang="en-US" sz="1600" b="0">
                          <a:solidFill>
                            <a:srgbClr val="4F4F4F"/>
                          </a:solidFill>
                          <a:effectLst/>
                          <a:latin typeface="Calibri" panose="020F0502020204030204" pitchFamily="34" charset="0"/>
                          <a:ea typeface="微软雅黑" panose="020B0503020204020204" pitchFamily="34" charset="-122"/>
                        </a:rPr>
                        <a:t>Security Accounts Manager,SAM</a:t>
                      </a:r>
                      <a:r>
                        <a:rPr lang="en-US" sz="1600" b="0">
                          <a:solidFill>
                            <a:srgbClr val="4F4F4F"/>
                          </a:solidFill>
                          <a:effectLst/>
                          <a:latin typeface="宋体" panose="02010600030101010101" pitchFamily="2" charset="-122"/>
                          <a:ea typeface="宋体" panose="02010600030101010101" pitchFamily="2" charset="-122"/>
                        </a:rPr>
                        <a:t>）</a:t>
                      </a:r>
                      <a:r>
                        <a:rPr lang="zh-CN" altLang="en-US" sz="1600" b="0">
                          <a:solidFill>
                            <a:srgbClr val="4F4F4F"/>
                          </a:solidFill>
                          <a:effectLst/>
                          <a:latin typeface="宋体" panose="02010600030101010101" pitchFamily="2" charset="-122"/>
                          <a:ea typeface="宋体" panose="02010600030101010101" pitchFamily="2" charset="-122"/>
                        </a:rPr>
                        <a:t>数据库，存储本地账户</a:t>
                      </a:r>
                      <a:endParaRPr lang="zh-CN" altLang="en-US" sz="1600" b="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600" b="0" dirty="0">
                          <a:solidFill>
                            <a:srgbClr val="4F4F4F"/>
                          </a:solidFill>
                          <a:effectLst/>
                          <a:latin typeface="微软雅黑" panose="020B0503020204020204" pitchFamily="34" charset="-122"/>
                          <a:ea typeface="微软雅黑" panose="020B0503020204020204" pitchFamily="34" charset="-122"/>
                        </a:rPr>
                        <a:t>域内计算机共享一个集中的目录数据库（</a:t>
                      </a:r>
                      <a:r>
                        <a:rPr lang="en-US" altLang="zh-CN" sz="1600" b="0" dirty="0">
                          <a:solidFill>
                            <a:srgbClr val="4F4F4F"/>
                          </a:solidFill>
                          <a:effectLst/>
                          <a:latin typeface="Calibri" panose="020F0502020204030204" pitchFamily="34" charset="0"/>
                          <a:ea typeface="微软雅黑" panose="020B0503020204020204" pitchFamily="34" charset="-122"/>
                        </a:rPr>
                        <a:t>Directory Data-base</a:t>
                      </a:r>
                      <a:r>
                        <a:rPr lang="zh-CN" altLang="en-US" sz="1600" b="0" dirty="0">
                          <a:solidFill>
                            <a:srgbClr val="4F4F4F"/>
                          </a:solidFill>
                          <a:effectLst/>
                          <a:latin typeface="宋体" panose="02010600030101010101" pitchFamily="2" charset="-122"/>
                          <a:ea typeface="宋体" panose="02010600030101010101" pitchFamily="2" charset="-122"/>
                        </a:rPr>
                        <a:t>），其中存储着域内所有用户账户等相关数据。域内提供服务的组件为</a:t>
                      </a:r>
                      <a:r>
                        <a:rPr lang="en-US" altLang="zh-CN" sz="1600" b="0" dirty="0">
                          <a:solidFill>
                            <a:srgbClr val="4F4F4F"/>
                          </a:solidFill>
                          <a:effectLst/>
                          <a:latin typeface="Calibri" panose="020F0502020204030204" pitchFamily="34" charset="0"/>
                          <a:ea typeface="微软雅黑" panose="020B0503020204020204" pitchFamily="34" charset="-122"/>
                        </a:rPr>
                        <a:t>Active Directory</a:t>
                      </a:r>
                      <a:r>
                        <a:rPr lang="zh-CN" altLang="en-US" sz="1600" b="0" dirty="0">
                          <a:solidFill>
                            <a:srgbClr val="4F4F4F"/>
                          </a:solidFill>
                          <a:effectLst/>
                          <a:latin typeface="宋体" panose="02010600030101010101" pitchFamily="2" charset="-122"/>
                          <a:ea typeface="宋体" panose="02010600030101010101" pitchFamily="2" charset="-122"/>
                        </a:rPr>
                        <a:t>域服务，它负责目录数据库的添加、删除、修改与查询等工作</a:t>
                      </a:r>
                      <a:endParaRPr lang="zh-CN" altLang="en-US" sz="1600" b="0" dirty="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5422829"/>
                  </a:ext>
                </a:extLst>
              </a:tr>
              <a:tr h="485427">
                <a:tc>
                  <a:txBody>
                    <a:bodyPr/>
                    <a:lstStyle/>
                    <a:p>
                      <a:pPr algn="l"/>
                      <a:r>
                        <a:rPr lang="zh-CN" altLang="en-US" sz="1600" b="0">
                          <a:solidFill>
                            <a:srgbClr val="4F4F4F"/>
                          </a:solidFill>
                          <a:effectLst/>
                          <a:latin typeface="微软雅黑" panose="020B0503020204020204" pitchFamily="34" charset="-122"/>
                          <a:ea typeface="微软雅黑" panose="020B0503020204020204" pitchFamily="34" charset="-122"/>
                        </a:rPr>
                        <a:t>一般情况用户只能访问本地资源和共享资源</a:t>
                      </a:r>
                      <a:endParaRPr lang="zh-CN" altLang="en-US" sz="1600" b="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600" b="0">
                          <a:solidFill>
                            <a:srgbClr val="4F4F4F"/>
                          </a:solidFill>
                          <a:effectLst/>
                          <a:latin typeface="微软雅黑" panose="020B0503020204020204" pitchFamily="34" charset="-122"/>
                          <a:ea typeface="微软雅黑" panose="020B0503020204020204" pitchFamily="34" charset="-122"/>
                        </a:rPr>
                        <a:t>只要用户账户有对资源的适当权限，使用账户都能登录域内的任一台计算机，都可以访问网络上另一计算机的资源</a:t>
                      </a:r>
                      <a:endParaRPr lang="zh-CN" altLang="en-US" sz="1600" b="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74964427"/>
                  </a:ext>
                </a:extLst>
              </a:tr>
              <a:tr h="308312">
                <a:tc>
                  <a:txBody>
                    <a:bodyPr/>
                    <a:lstStyle/>
                    <a:p>
                      <a:pPr algn="l"/>
                      <a:r>
                        <a:rPr lang="zh-CN" altLang="en-US" sz="1600" b="0" dirty="0">
                          <a:solidFill>
                            <a:srgbClr val="4F4F4F"/>
                          </a:solidFill>
                          <a:effectLst/>
                          <a:latin typeface="微软雅黑" panose="020B0503020204020204" pitchFamily="34" charset="-122"/>
                          <a:ea typeface="微软雅黑" panose="020B0503020204020204" pitchFamily="34" charset="-122"/>
                        </a:rPr>
                        <a:t>适用于小型网络</a:t>
                      </a:r>
                      <a:endParaRPr lang="zh-CN" altLang="en-US" sz="1600" b="0" dirty="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600" b="0" dirty="0">
                          <a:solidFill>
                            <a:srgbClr val="4F4F4F"/>
                          </a:solidFill>
                          <a:effectLst/>
                          <a:latin typeface="微软雅黑" panose="020B0503020204020204" pitchFamily="34" charset="-122"/>
                          <a:ea typeface="微软雅黑" panose="020B0503020204020204" pitchFamily="34" charset="-122"/>
                        </a:rPr>
                        <a:t>适用于中大型网络</a:t>
                      </a:r>
                      <a:endParaRPr lang="zh-CN" altLang="en-US" sz="1600" b="0" dirty="0">
                        <a:solidFill>
                          <a:srgbClr val="4F4F4F"/>
                        </a:solidFill>
                        <a:effectLst/>
                      </a:endParaRPr>
                    </a:p>
                  </a:txBody>
                  <a:tcPr marL="65598" marR="65598" marT="65598" marB="6559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86890748"/>
                  </a:ext>
                </a:extLst>
              </a:tr>
            </a:tbl>
          </a:graphicData>
        </a:graphic>
      </p:graphicFrame>
      <p:sp>
        <p:nvSpPr>
          <p:cNvPr id="7" name="Rectangle 2">
            <a:extLst>
              <a:ext uri="{FF2B5EF4-FFF2-40B4-BE49-F238E27FC236}">
                <a16:creationId xmlns:a16="http://schemas.microsoft.com/office/drawing/2014/main" id="{7AE66A68-C3D5-425F-B815-F47E168E5727}"/>
              </a:ext>
            </a:extLst>
          </p:cNvPr>
          <p:cNvSpPr>
            <a:spLocks noChangeArrowheads="1"/>
          </p:cNvSpPr>
          <p:nvPr/>
        </p:nvSpPr>
        <p:spPr bwMode="auto">
          <a:xfrm>
            <a:off x="628650" y="275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300" b="0" i="0" u="none" strike="noStrike" cap="none" normalizeH="0" baseline="0">
                <a:ln>
                  <a:noFill/>
                </a:ln>
                <a:solidFill>
                  <a:srgbClr val="4D4D4D"/>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06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p:cNvSpPr>
            <a:spLocks noGrp="1" noChangeArrowheads="1"/>
          </p:cNvSpPr>
          <p:nvPr>
            <p:ph idx="1"/>
          </p:nvPr>
        </p:nvSpPr>
        <p:spPr>
          <a:xfrm>
            <a:off x="472046" y="1124744"/>
            <a:ext cx="8240414" cy="4137422"/>
          </a:xfrm>
        </p:spPr>
        <p:txBody>
          <a:bodyPr/>
          <a:lstStyle/>
          <a:p>
            <a:pPr eaLnBrk="1" hangingPunct="1">
              <a:spcAft>
                <a:spcPct val="0"/>
              </a:spcAft>
              <a:defRPr/>
            </a:pPr>
            <a:r>
              <a:rPr lang="zh-CN" altLang="en-US" sz="2400" dirty="0">
                <a:solidFill>
                  <a:srgbClr val="0000FF"/>
                </a:solidFill>
              </a:rPr>
              <a:t>工作组网络的特点：</a:t>
            </a:r>
          </a:p>
          <a:p>
            <a:pPr marL="360363" lvl="2">
              <a:spcBef>
                <a:spcPct val="0"/>
              </a:spcBef>
              <a:defRPr/>
            </a:pPr>
            <a:r>
              <a:rPr lang="zh-CN" altLang="en-US" sz="2400" dirty="0"/>
              <a:t>网络上每一台计算机的地位都是平等的</a:t>
            </a:r>
            <a:r>
              <a:rPr lang="zh-CN" altLang="en-US" sz="2400" dirty="0">
                <a:solidFill>
                  <a:srgbClr val="000000"/>
                </a:solidFill>
              </a:rPr>
              <a:t>，没有主从之分。</a:t>
            </a:r>
            <a:endParaRPr lang="en-US" altLang="zh-CN" sz="2400" dirty="0">
              <a:solidFill>
                <a:srgbClr val="000000"/>
              </a:solidFill>
            </a:endParaRPr>
          </a:p>
          <a:p>
            <a:pPr marL="360363" lvl="2" eaLnBrk="1" hangingPunct="1">
              <a:spcBef>
                <a:spcPct val="0"/>
              </a:spcBef>
              <a:defRPr/>
            </a:pPr>
            <a:r>
              <a:rPr lang="zh-CN" altLang="en-US" sz="2400" dirty="0">
                <a:solidFill>
                  <a:srgbClr val="000000"/>
                </a:solidFill>
              </a:rPr>
              <a:t>资源和账户的管理是分散在各台计算机上。</a:t>
            </a:r>
            <a:endParaRPr lang="en-US" altLang="zh-CN" sz="2400" dirty="0">
              <a:solidFill>
                <a:srgbClr val="000000"/>
              </a:solidFill>
            </a:endParaRPr>
          </a:p>
          <a:p>
            <a:pPr marL="360363" lvl="2" eaLnBrk="1" hangingPunct="1">
              <a:spcBef>
                <a:spcPct val="0"/>
              </a:spcBef>
              <a:defRPr/>
            </a:pPr>
            <a:r>
              <a:rPr lang="zh-CN" altLang="en-US" sz="2400" b="0" dirty="0"/>
              <a:t>每一台</a:t>
            </a:r>
            <a:r>
              <a:rPr lang="en-US" altLang="zh-CN" sz="2400" b="0" dirty="0"/>
              <a:t>Windows</a:t>
            </a:r>
            <a:r>
              <a:rPr lang="zh-CN" altLang="en-US" sz="2400" b="0" dirty="0"/>
              <a:t>计算机都有一个本地安全账户数据库，称为</a:t>
            </a:r>
            <a:r>
              <a:rPr lang="en-US" altLang="zh-CN" sz="2400" b="0" dirty="0"/>
              <a:t>Security Accounts Manager database</a:t>
            </a:r>
            <a:r>
              <a:rPr lang="zh-CN" altLang="en-US" sz="2400" b="0" dirty="0"/>
              <a:t>。</a:t>
            </a:r>
            <a:endParaRPr lang="en-US" altLang="zh-CN" sz="2400" b="0" dirty="0"/>
          </a:p>
          <a:p>
            <a:pPr marL="360363" lvl="2" eaLnBrk="1" hangingPunct="1">
              <a:spcBef>
                <a:spcPct val="0"/>
              </a:spcBef>
              <a:defRPr/>
            </a:pPr>
            <a:r>
              <a:rPr lang="zh-CN" altLang="en-US" sz="2400" b="0" dirty="0"/>
              <a:t>工作组内可以不需要服务器级别的计算机。</a:t>
            </a:r>
            <a:endParaRPr lang="en-US" altLang="zh-CN" sz="2400" b="0" dirty="0"/>
          </a:p>
          <a:p>
            <a:pPr eaLnBrk="1" hangingPunct="1">
              <a:spcAft>
                <a:spcPct val="0"/>
              </a:spcAft>
              <a:defRPr/>
            </a:pPr>
            <a:r>
              <a:rPr lang="zh-CN" altLang="en-US" sz="2400" dirty="0">
                <a:solidFill>
                  <a:srgbClr val="0000FF"/>
                </a:solidFill>
              </a:rPr>
              <a:t>工作组网络的优点：</a:t>
            </a:r>
          </a:p>
          <a:p>
            <a:pPr marL="360363" lvl="2" eaLnBrk="1" hangingPunct="1">
              <a:defRPr/>
            </a:pPr>
            <a:r>
              <a:rPr lang="zh-CN" altLang="en-US" sz="2400" dirty="0">
                <a:solidFill>
                  <a:srgbClr val="000000"/>
                </a:solidFill>
              </a:rPr>
              <a:t>网络成本低、网络配置和维护简单。</a:t>
            </a:r>
          </a:p>
          <a:p>
            <a:pPr eaLnBrk="1" hangingPunct="1">
              <a:spcAft>
                <a:spcPct val="0"/>
              </a:spcAft>
              <a:defRPr/>
            </a:pPr>
            <a:r>
              <a:rPr lang="zh-CN" altLang="en-US" sz="2400" dirty="0">
                <a:solidFill>
                  <a:srgbClr val="0000FF"/>
                </a:solidFill>
              </a:rPr>
              <a:t>工作组网络的缺点：</a:t>
            </a:r>
          </a:p>
          <a:p>
            <a:pPr marL="176213" lvl="2" eaLnBrk="1" hangingPunct="1">
              <a:defRPr/>
            </a:pPr>
            <a:r>
              <a:rPr lang="zh-CN" altLang="en-US" sz="2400" dirty="0">
                <a:solidFill>
                  <a:srgbClr val="000000"/>
                </a:solidFill>
              </a:rPr>
              <a:t>网络性能较低、数据保密性差、文件管理分散、网络安全性较低。</a:t>
            </a:r>
          </a:p>
        </p:txBody>
      </p:sp>
      <p:sp>
        <p:nvSpPr>
          <p:cNvPr id="3" name="标题 2">
            <a:extLst>
              <a:ext uri="{FF2B5EF4-FFF2-40B4-BE49-F238E27FC236}">
                <a16:creationId xmlns:a16="http://schemas.microsoft.com/office/drawing/2014/main" id="{26854DF7-8EF8-458B-B567-3A37F2389E4C}"/>
              </a:ext>
            </a:extLst>
          </p:cNvPr>
          <p:cNvSpPr>
            <a:spLocks noGrp="1"/>
          </p:cNvSpPr>
          <p:nvPr>
            <p:ph type="title"/>
          </p:nvPr>
        </p:nvSpPr>
        <p:spPr>
          <a:xfrm>
            <a:off x="143508" y="368660"/>
            <a:ext cx="8368811" cy="612068"/>
          </a:xfrm>
        </p:spPr>
        <p:txBody>
          <a:bodyPr/>
          <a:lstStyle/>
          <a:p>
            <a:r>
              <a:rPr lang="en-US" altLang="zh-CN" dirty="0">
                <a:latin typeface="Arial" charset="0"/>
              </a:rPr>
              <a:t>2.2  </a:t>
            </a:r>
            <a:r>
              <a:rPr lang="zh-CN" altLang="en-US" dirty="0"/>
              <a:t>实验原理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8" name="Rectangle 4"/>
          <p:cNvSpPr>
            <a:spLocks noGrp="1" noChangeArrowheads="1"/>
          </p:cNvSpPr>
          <p:nvPr>
            <p:ph idx="1"/>
          </p:nvPr>
        </p:nvSpPr>
        <p:spPr>
          <a:xfrm>
            <a:off x="387594" y="1628800"/>
            <a:ext cx="8368811" cy="4934173"/>
          </a:xfrm>
        </p:spPr>
        <p:txBody>
          <a:bodyPr/>
          <a:lstStyle/>
          <a:p>
            <a:pPr>
              <a:buNone/>
              <a:defRPr/>
            </a:pPr>
            <a:r>
              <a:rPr lang="zh-CN" altLang="en-US" dirty="0">
                <a:solidFill>
                  <a:srgbClr val="FF0000"/>
                </a:solidFill>
              </a:rPr>
              <a:t>（</a:t>
            </a:r>
            <a:r>
              <a:rPr lang="en-US" dirty="0">
                <a:solidFill>
                  <a:srgbClr val="FF0000"/>
                </a:solidFill>
              </a:rPr>
              <a:t>1</a:t>
            </a:r>
            <a:r>
              <a:rPr lang="zh-CN" altLang="en-US" dirty="0">
                <a:solidFill>
                  <a:srgbClr val="FF0000"/>
                </a:solidFill>
              </a:rPr>
              <a:t>）本地用户帐户</a:t>
            </a:r>
            <a:endParaRPr lang="en-US" altLang="zh-CN" dirty="0">
              <a:solidFill>
                <a:srgbClr val="FF0000"/>
              </a:solidFill>
            </a:endParaRPr>
          </a:p>
          <a:p>
            <a:pPr>
              <a:defRPr/>
            </a:pPr>
            <a:r>
              <a:rPr lang="zh-CN" altLang="en-US" dirty="0"/>
              <a:t>“本地帐号户”只能从本地或远程登录到本</a:t>
            </a:r>
            <a:r>
              <a:rPr lang="en-US" altLang="zh-CN" dirty="0"/>
              <a:t>(</a:t>
            </a:r>
            <a:r>
              <a:rPr lang="zh-CN" altLang="en-US" dirty="0"/>
              <a:t>地</a:t>
            </a:r>
            <a:r>
              <a:rPr lang="en-US" altLang="zh-CN" dirty="0"/>
              <a:t>)</a:t>
            </a:r>
            <a:r>
              <a:rPr lang="zh-CN" altLang="en-US" dirty="0"/>
              <a:t>计算机，且只能访问本地计算机上的资源而不能访问其他计算机上资源。</a:t>
            </a:r>
          </a:p>
          <a:p>
            <a:pPr>
              <a:defRPr/>
            </a:pPr>
            <a:r>
              <a:rPr lang="zh-CN" altLang="en-US" dirty="0"/>
              <a:t>本地用户帐户存储在本地计算机上的</a:t>
            </a:r>
            <a:r>
              <a:rPr lang="en-US" altLang="zh-CN" dirty="0"/>
              <a:t>SAM</a:t>
            </a:r>
            <a:r>
              <a:rPr lang="zh-CN" altLang="en-US" dirty="0"/>
              <a:t>中：</a:t>
            </a:r>
          </a:p>
          <a:p>
            <a:pPr lvl="1">
              <a:defRPr/>
            </a:pPr>
            <a:r>
              <a:rPr lang="en-US" altLang="zh-CN" sz="2000" dirty="0"/>
              <a:t>%</a:t>
            </a:r>
            <a:r>
              <a:rPr lang="en-US" altLang="zh-CN" sz="2000" dirty="0" err="1"/>
              <a:t>systemroot</a:t>
            </a:r>
            <a:r>
              <a:rPr lang="en-US" altLang="zh-CN" sz="2000" dirty="0"/>
              <a:t>%\System32\</a:t>
            </a:r>
            <a:r>
              <a:rPr lang="en-US" altLang="zh-CN" sz="2000" dirty="0" err="1"/>
              <a:t>Config</a:t>
            </a:r>
            <a:r>
              <a:rPr lang="en-US" altLang="zh-CN" sz="2000" dirty="0"/>
              <a:t>\SAM</a:t>
            </a:r>
          </a:p>
          <a:p>
            <a:pPr>
              <a:defRPr/>
            </a:pPr>
            <a:r>
              <a:rPr lang="zh-CN" altLang="en-US" dirty="0"/>
              <a:t>默认情况下，安装系统后会自动建立两个用户帐户</a:t>
            </a:r>
            <a:r>
              <a:rPr lang="en-US" dirty="0"/>
              <a:t>:</a:t>
            </a:r>
            <a:endParaRPr lang="zh-CN" altLang="en-US" dirty="0"/>
          </a:p>
          <a:p>
            <a:pPr lvl="1">
              <a:defRPr/>
            </a:pPr>
            <a:r>
              <a:rPr lang="en-US" sz="2000" dirty="0">
                <a:solidFill>
                  <a:srgbClr val="FF0000"/>
                </a:solidFill>
              </a:rPr>
              <a:t>Administrator</a:t>
            </a:r>
            <a:r>
              <a:rPr lang="en-US" sz="2000" dirty="0"/>
              <a:t> (</a:t>
            </a:r>
            <a:r>
              <a:rPr lang="zh-CN" altLang="en-US" sz="2000" dirty="0"/>
              <a:t>系统管理员</a:t>
            </a:r>
            <a:r>
              <a:rPr lang="en-US" sz="2000" dirty="0"/>
              <a:t>)</a:t>
            </a:r>
            <a:r>
              <a:rPr lang="zh-CN" altLang="en-US" sz="2000" dirty="0"/>
              <a:t>：该用户具有管理本台计算机的所有权利，能执行本台计算机的所有工作。</a:t>
            </a:r>
          </a:p>
          <a:p>
            <a:pPr lvl="1">
              <a:defRPr/>
            </a:pPr>
            <a:r>
              <a:rPr lang="en-US" sz="2000" dirty="0">
                <a:solidFill>
                  <a:srgbClr val="FF0000"/>
                </a:solidFill>
              </a:rPr>
              <a:t>guest</a:t>
            </a:r>
            <a:r>
              <a:rPr lang="en-US" sz="2000" dirty="0"/>
              <a:t>  (</a:t>
            </a:r>
            <a:r>
              <a:rPr lang="zh-CN" altLang="en-US" sz="2000" dirty="0"/>
              <a:t>来宾</a:t>
            </a:r>
            <a:r>
              <a:rPr lang="en-US" sz="2000" dirty="0"/>
              <a:t>)</a:t>
            </a:r>
            <a:r>
              <a:rPr lang="zh-CN" altLang="en-US" sz="2000" dirty="0"/>
              <a:t>：给在这台计算机上没有实际帐户的人使用。拥有很低的权限。</a:t>
            </a:r>
            <a:r>
              <a:rPr lang="en-US" sz="2000" dirty="0"/>
              <a:t>Guest</a:t>
            </a:r>
            <a:r>
              <a:rPr lang="zh-CN" altLang="en-US" sz="2000" dirty="0"/>
              <a:t>帐户不需要密码。默认情况下</a:t>
            </a:r>
            <a:r>
              <a:rPr lang="en-US" sz="2000" dirty="0"/>
              <a:t>,Guest</a:t>
            </a:r>
            <a:r>
              <a:rPr lang="zh-CN" altLang="en-US" sz="2000" dirty="0"/>
              <a:t>帐户是禁用的，需要时可以启用。 </a:t>
            </a:r>
          </a:p>
        </p:txBody>
      </p:sp>
      <p:sp>
        <p:nvSpPr>
          <p:cNvPr id="297991" name="AutoShape 7"/>
          <p:cNvSpPr>
            <a:spLocks noChangeArrowheads="1"/>
          </p:cNvSpPr>
          <p:nvPr/>
        </p:nvSpPr>
        <p:spPr bwMode="gray">
          <a:xfrm>
            <a:off x="323528" y="925002"/>
            <a:ext cx="3240881" cy="415766"/>
          </a:xfrm>
          <a:prstGeom prst="bevel">
            <a:avLst>
              <a:gd name="adj" fmla="val 5949"/>
            </a:avLst>
          </a:prstGeom>
        </p:spPr>
        <p:txBody>
          <a:bodyPr/>
          <a:lstStyle/>
          <a:p>
            <a:pPr marL="257175" indent="-257175">
              <a:spcBef>
                <a:spcPts val="450"/>
              </a:spcBef>
              <a:spcAft>
                <a:spcPts val="0"/>
              </a:spcAft>
            </a:pPr>
            <a:r>
              <a:rPr lang="en-US" altLang="zh-CN" sz="2400" dirty="0">
                <a:latin typeface="微软雅黑" panose="020B0503020204020204" pitchFamily="34" charset="-122"/>
                <a:ea typeface="微软雅黑" panose="020B0503020204020204" pitchFamily="34" charset="-122"/>
              </a:rPr>
              <a:t>2.2.2  </a:t>
            </a:r>
            <a:r>
              <a:rPr lang="zh-CN" altLang="en-US" sz="2400" dirty="0">
                <a:latin typeface="微软雅黑" panose="020B0503020204020204" pitchFamily="34" charset="-122"/>
                <a:ea typeface="微软雅黑" panose="020B0503020204020204" pitchFamily="34" charset="-122"/>
              </a:rPr>
              <a:t>本地帐户</a:t>
            </a:r>
          </a:p>
        </p:txBody>
      </p:sp>
      <p:sp>
        <p:nvSpPr>
          <p:cNvPr id="5" name="标题 2">
            <a:extLst>
              <a:ext uri="{FF2B5EF4-FFF2-40B4-BE49-F238E27FC236}">
                <a16:creationId xmlns:a16="http://schemas.microsoft.com/office/drawing/2014/main" id="{D1749519-5A24-4CB5-B369-A0F4AF25E13F}"/>
              </a:ext>
            </a:extLst>
          </p:cNvPr>
          <p:cNvSpPr txBox="1">
            <a:spLocks/>
          </p:cNvSpPr>
          <p:nvPr/>
        </p:nvSpPr>
        <p:spPr>
          <a:xfrm>
            <a:off x="143508" y="368660"/>
            <a:ext cx="8368811" cy="612068"/>
          </a:xfrm>
        </p:spPr>
        <p:txBody>
          <a:bodyPr/>
          <a:lstStyle>
            <a:lvl1pPr algn="ctr" rtl="0" fontAlgn="base">
              <a:spcBef>
                <a:spcPct val="0"/>
              </a:spcBef>
              <a:spcAft>
                <a:spcPct val="0"/>
              </a:spcAft>
              <a:defRPr sz="3200" b="1" kern="1200">
                <a:solidFill>
                  <a:srgbClr val="333399"/>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3300">
                <a:solidFill>
                  <a:schemeClr val="tx1"/>
                </a:solidFill>
                <a:latin typeface="Calibri" pitchFamily="34" charset="0"/>
                <a:ea typeface="宋体" charset="-122"/>
              </a:defRPr>
            </a:lvl2pPr>
            <a:lvl3pPr algn="ctr" rtl="0" fontAlgn="base">
              <a:spcBef>
                <a:spcPct val="0"/>
              </a:spcBef>
              <a:spcAft>
                <a:spcPct val="0"/>
              </a:spcAft>
              <a:defRPr sz="3300">
                <a:solidFill>
                  <a:schemeClr val="tx1"/>
                </a:solidFill>
                <a:latin typeface="Calibri" pitchFamily="34" charset="0"/>
                <a:ea typeface="宋体" charset="-122"/>
              </a:defRPr>
            </a:lvl3pPr>
            <a:lvl4pPr algn="ctr" rtl="0" fontAlgn="base">
              <a:spcBef>
                <a:spcPct val="0"/>
              </a:spcBef>
              <a:spcAft>
                <a:spcPct val="0"/>
              </a:spcAft>
              <a:defRPr sz="3300">
                <a:solidFill>
                  <a:schemeClr val="tx1"/>
                </a:solidFill>
                <a:latin typeface="Calibri" pitchFamily="34" charset="0"/>
                <a:ea typeface="宋体" charset="-122"/>
              </a:defRPr>
            </a:lvl4pPr>
            <a:lvl5pPr algn="ctr" rtl="0" fontAlgn="base">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a:lstStyle>
          <a:p>
            <a:r>
              <a:rPr lang="en-US" altLang="zh-CN" dirty="0">
                <a:latin typeface="Arial" charset="0"/>
              </a:rPr>
              <a:t>2.2  </a:t>
            </a:r>
            <a:r>
              <a:rPr lang="zh-CN" altLang="en-US" dirty="0"/>
              <a:t>实验原理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906" name="Rectangle 362"/>
          <p:cNvSpPr>
            <a:spLocks noChangeArrowheads="1"/>
          </p:cNvSpPr>
          <p:nvPr/>
        </p:nvSpPr>
        <p:spPr bwMode="auto">
          <a:xfrm>
            <a:off x="585616" y="1700808"/>
            <a:ext cx="7972767" cy="3996444"/>
          </a:xfrm>
          <a:prstGeom prst="rect">
            <a:avLst/>
          </a:prstGeom>
        </p:spPr>
        <p:txBody>
          <a:bodyPr/>
          <a:lstStyle/>
          <a:p>
            <a:pPr marL="257175" indent="-257175">
              <a:spcBef>
                <a:spcPts val="600"/>
              </a:spcBef>
              <a:spcAft>
                <a:spcPts val="600"/>
              </a:spcAft>
            </a:pPr>
            <a:r>
              <a:rPr lang="zh-CN" altLang="en-US" sz="2000" b="0" dirty="0">
                <a:solidFill>
                  <a:srgbClr val="FF0000"/>
                </a:solidFill>
                <a:latin typeface="微软雅黑" panose="020B0503020204020204" pitchFamily="34" charset="-122"/>
                <a:ea typeface="微软雅黑" panose="020B0503020204020204" pitchFamily="34" charset="-122"/>
              </a:rPr>
              <a:t>（</a:t>
            </a:r>
            <a:r>
              <a:rPr lang="en-US" sz="2000" b="0" dirty="0">
                <a:solidFill>
                  <a:srgbClr val="FF0000"/>
                </a:solidFill>
                <a:latin typeface="微软雅黑" panose="020B0503020204020204" pitchFamily="34" charset="-122"/>
                <a:ea typeface="微软雅黑" panose="020B0503020204020204" pitchFamily="34" charset="-122"/>
              </a:rPr>
              <a:t>2</a:t>
            </a:r>
            <a:r>
              <a:rPr lang="zh-CN" altLang="en-US" sz="2000" b="0" dirty="0">
                <a:solidFill>
                  <a:srgbClr val="FF0000"/>
                </a:solidFill>
                <a:latin typeface="微软雅黑" panose="020B0503020204020204" pitchFamily="34" charset="-122"/>
                <a:ea typeface="微软雅黑" panose="020B0503020204020204" pitchFamily="34" charset="-122"/>
              </a:rPr>
              <a:t>）本地组帐户</a:t>
            </a:r>
            <a:endParaRPr lang="en-US" altLang="zh-CN" sz="2000" b="0" dirty="0">
              <a:solidFill>
                <a:srgbClr val="FF0000"/>
              </a:solidFill>
              <a:latin typeface="微软雅黑" panose="020B0503020204020204" pitchFamily="34" charset="-122"/>
              <a:ea typeface="微软雅黑" panose="020B0503020204020204" pitchFamily="34" charset="-122"/>
            </a:endParaRPr>
          </a:p>
          <a:p>
            <a:pPr marL="257175" indent="-257175">
              <a:spcBef>
                <a:spcPts val="600"/>
              </a:spcBef>
              <a:spcAft>
                <a:spcPts val="600"/>
              </a:spcAft>
            </a:pPr>
            <a:r>
              <a:rPr lang="zh-CN" altLang="en-US" sz="2000" b="0" dirty="0">
                <a:latin typeface="微软雅黑" panose="020B0503020204020204" pitchFamily="34" charset="-122"/>
                <a:ea typeface="微软雅黑" panose="020B0503020204020204" pitchFamily="34" charset="-122"/>
              </a:rPr>
              <a:t>系统内置了许多本地组，它们本身都已经被赋予一些权利</a:t>
            </a:r>
            <a:r>
              <a:rPr lang="en-US" altLang="zh-CN" sz="2000" b="0" dirty="0">
                <a:latin typeface="微软雅黑" panose="020B0503020204020204" pitchFamily="34" charset="-122"/>
                <a:ea typeface="微软雅黑" panose="020B0503020204020204" pitchFamily="34" charset="-122"/>
              </a:rPr>
              <a:t>(rights)</a:t>
            </a:r>
            <a:r>
              <a:rPr lang="zh-CN" altLang="en-US" sz="2000" b="0" dirty="0">
                <a:latin typeface="微软雅黑" panose="020B0503020204020204" pitchFamily="34" charset="-122"/>
                <a:ea typeface="微软雅黑" panose="020B0503020204020204" pitchFamily="34" charset="-122"/>
              </a:rPr>
              <a:t>与权限</a:t>
            </a:r>
            <a:r>
              <a:rPr lang="en-US" altLang="zh-CN" sz="2000" b="0" dirty="0">
                <a:latin typeface="微软雅黑" panose="020B0503020204020204" pitchFamily="34" charset="-122"/>
                <a:ea typeface="微软雅黑" panose="020B0503020204020204" pitchFamily="34" charset="-122"/>
              </a:rPr>
              <a:t>(</a:t>
            </a:r>
            <a:r>
              <a:rPr lang="en-US" altLang="zh-CN" sz="2000" b="0" dirty="0" err="1">
                <a:latin typeface="微软雅黑" panose="020B0503020204020204" pitchFamily="34" charset="-122"/>
                <a:ea typeface="微软雅黑" panose="020B0503020204020204" pitchFamily="34" charset="-122"/>
              </a:rPr>
              <a:t>pemissions</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，以便让它们具备管理本地计算机或访问本机资源的能力。</a:t>
            </a:r>
            <a:r>
              <a:rPr lang="zh-CN" altLang="en-US" sz="2000" b="0" dirty="0">
                <a:solidFill>
                  <a:srgbClr val="FF0000"/>
                </a:solidFill>
                <a:latin typeface="微软雅黑" panose="020B0503020204020204" pitchFamily="34" charset="-122"/>
                <a:ea typeface="微软雅黑" panose="020B0503020204020204" pitchFamily="34" charset="-122"/>
              </a:rPr>
              <a:t>组具有以下特征：</a:t>
            </a:r>
          </a:p>
          <a:p>
            <a:pPr marL="557213" lvl="1" indent="-214313">
              <a:spcBef>
                <a:spcPts val="600"/>
              </a:spcBef>
              <a:spcAft>
                <a:spcPts val="600"/>
              </a:spcAft>
              <a:buFont typeface="Arial" charset="0"/>
              <a:buChar char="–"/>
            </a:pPr>
            <a:r>
              <a:rPr lang="zh-CN" altLang="en-US" sz="2000" b="0" dirty="0">
                <a:latin typeface="微软雅黑" panose="020B0503020204020204" pitchFamily="34" charset="-122"/>
                <a:ea typeface="微软雅黑" panose="020B0503020204020204" pitchFamily="34" charset="-122"/>
              </a:rPr>
              <a:t>组是用户的集合。</a:t>
            </a:r>
          </a:p>
          <a:p>
            <a:pPr marL="557213" lvl="1" indent="-214313">
              <a:spcBef>
                <a:spcPts val="600"/>
              </a:spcBef>
              <a:spcAft>
                <a:spcPts val="600"/>
              </a:spcAft>
              <a:buFont typeface="Arial" charset="0"/>
              <a:buChar char="–"/>
            </a:pPr>
            <a:r>
              <a:rPr lang="zh-CN" altLang="en-US" sz="2000" b="0" dirty="0">
                <a:latin typeface="微软雅黑" panose="020B0503020204020204" pitchFamily="34" charset="-122"/>
                <a:ea typeface="微软雅黑" panose="020B0503020204020204" pitchFamily="34" charset="-122"/>
              </a:rPr>
              <a:t>方便管理（例如赋权限）</a:t>
            </a:r>
          </a:p>
          <a:p>
            <a:pPr marL="557213" lvl="1" indent="-214313">
              <a:spcBef>
                <a:spcPts val="600"/>
              </a:spcBef>
              <a:spcAft>
                <a:spcPts val="600"/>
              </a:spcAft>
              <a:buFont typeface="Arial" charset="0"/>
              <a:buChar char="–"/>
            </a:pPr>
            <a:r>
              <a:rPr lang="zh-CN" altLang="en-US" sz="2000" b="0" dirty="0">
                <a:latin typeface="微软雅黑" panose="020B0503020204020204" pitchFamily="34" charset="-122"/>
                <a:ea typeface="微软雅黑" panose="020B0503020204020204" pitchFamily="34" charset="-122"/>
              </a:rPr>
              <a:t>只要用户账户被加入本地组内，此用户账户就会具备（继承）该组所拥有的权限。</a:t>
            </a:r>
          </a:p>
          <a:p>
            <a:pPr marL="557213" lvl="1" indent="-214313">
              <a:spcBef>
                <a:spcPts val="600"/>
              </a:spcBef>
              <a:spcAft>
                <a:spcPts val="600"/>
              </a:spcAft>
              <a:buFont typeface="Arial" charset="0"/>
              <a:buChar char="–"/>
            </a:pPr>
            <a:r>
              <a:rPr lang="zh-CN" altLang="en-US" sz="2000" b="0" dirty="0">
                <a:latin typeface="微软雅黑" panose="020B0503020204020204" pitchFamily="34" charset="-122"/>
                <a:ea typeface="微软雅黑" panose="020B0503020204020204" pitchFamily="34" charset="-122"/>
              </a:rPr>
              <a:t>一个用户帐户可以同时加入到多个组。</a:t>
            </a:r>
          </a:p>
        </p:txBody>
      </p:sp>
      <p:sp>
        <p:nvSpPr>
          <p:cNvPr id="6" name="标题 2">
            <a:extLst>
              <a:ext uri="{FF2B5EF4-FFF2-40B4-BE49-F238E27FC236}">
                <a16:creationId xmlns:a16="http://schemas.microsoft.com/office/drawing/2014/main" id="{1D4E3CC2-6034-4B1D-9E56-CA1714222DE6}"/>
              </a:ext>
            </a:extLst>
          </p:cNvPr>
          <p:cNvSpPr txBox="1">
            <a:spLocks/>
          </p:cNvSpPr>
          <p:nvPr/>
        </p:nvSpPr>
        <p:spPr>
          <a:xfrm>
            <a:off x="143508" y="368660"/>
            <a:ext cx="8368811" cy="612068"/>
          </a:xfrm>
        </p:spPr>
        <p:txBody>
          <a:bodyPr/>
          <a:lstStyle>
            <a:lvl1pPr algn="ctr" rtl="0" fontAlgn="base">
              <a:spcBef>
                <a:spcPct val="0"/>
              </a:spcBef>
              <a:spcAft>
                <a:spcPct val="0"/>
              </a:spcAft>
              <a:defRPr sz="3200" b="1" kern="1200">
                <a:solidFill>
                  <a:srgbClr val="333399"/>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3300">
                <a:solidFill>
                  <a:schemeClr val="tx1"/>
                </a:solidFill>
                <a:latin typeface="Calibri" pitchFamily="34" charset="0"/>
                <a:ea typeface="宋体" charset="-122"/>
              </a:defRPr>
            </a:lvl2pPr>
            <a:lvl3pPr algn="ctr" rtl="0" fontAlgn="base">
              <a:spcBef>
                <a:spcPct val="0"/>
              </a:spcBef>
              <a:spcAft>
                <a:spcPct val="0"/>
              </a:spcAft>
              <a:defRPr sz="3300">
                <a:solidFill>
                  <a:schemeClr val="tx1"/>
                </a:solidFill>
                <a:latin typeface="Calibri" pitchFamily="34" charset="0"/>
                <a:ea typeface="宋体" charset="-122"/>
              </a:defRPr>
            </a:lvl3pPr>
            <a:lvl4pPr algn="ctr" rtl="0" fontAlgn="base">
              <a:spcBef>
                <a:spcPct val="0"/>
              </a:spcBef>
              <a:spcAft>
                <a:spcPct val="0"/>
              </a:spcAft>
              <a:defRPr sz="3300">
                <a:solidFill>
                  <a:schemeClr val="tx1"/>
                </a:solidFill>
                <a:latin typeface="Calibri" pitchFamily="34" charset="0"/>
                <a:ea typeface="宋体" charset="-122"/>
              </a:defRPr>
            </a:lvl4pPr>
            <a:lvl5pPr algn="ctr" rtl="0" fontAlgn="base">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a:lstStyle>
          <a:p>
            <a:r>
              <a:rPr lang="en-US" altLang="zh-CN" dirty="0">
                <a:latin typeface="Arial" charset="0"/>
              </a:rPr>
              <a:t>2.2  </a:t>
            </a:r>
            <a:r>
              <a:rPr lang="zh-CN" altLang="en-US" dirty="0"/>
              <a:t>实验原理</a:t>
            </a:r>
          </a:p>
        </p:txBody>
      </p:sp>
      <p:sp>
        <p:nvSpPr>
          <p:cNvPr id="9" name="AutoShape 7">
            <a:extLst>
              <a:ext uri="{FF2B5EF4-FFF2-40B4-BE49-F238E27FC236}">
                <a16:creationId xmlns:a16="http://schemas.microsoft.com/office/drawing/2014/main" id="{74B8157F-162B-4D87-B1A8-08443F717C2C}"/>
              </a:ext>
            </a:extLst>
          </p:cNvPr>
          <p:cNvSpPr>
            <a:spLocks noChangeArrowheads="1"/>
          </p:cNvSpPr>
          <p:nvPr/>
        </p:nvSpPr>
        <p:spPr bwMode="gray">
          <a:xfrm>
            <a:off x="323528" y="925002"/>
            <a:ext cx="3240881" cy="415766"/>
          </a:xfrm>
          <a:prstGeom prst="bevel">
            <a:avLst>
              <a:gd name="adj" fmla="val 5949"/>
            </a:avLst>
          </a:prstGeom>
        </p:spPr>
        <p:txBody>
          <a:bodyPr/>
          <a:lstStyle/>
          <a:p>
            <a:pPr marL="257175" indent="-257175">
              <a:spcBef>
                <a:spcPts val="450"/>
              </a:spcBef>
              <a:spcAft>
                <a:spcPts val="0"/>
              </a:spcAft>
            </a:pPr>
            <a:r>
              <a:rPr lang="en-US" altLang="zh-CN" sz="2400" dirty="0">
                <a:latin typeface="微软雅黑" panose="020B0503020204020204" pitchFamily="34" charset="-122"/>
                <a:ea typeface="微软雅黑" panose="020B0503020204020204" pitchFamily="34" charset="-122"/>
              </a:rPr>
              <a:t>2.2.2  </a:t>
            </a:r>
            <a:r>
              <a:rPr lang="zh-CN" altLang="en-US" sz="2400" dirty="0">
                <a:latin typeface="微软雅黑" panose="020B0503020204020204" pitchFamily="34" charset="-122"/>
                <a:ea typeface="微软雅黑" panose="020B0503020204020204" pitchFamily="34" charset="-122"/>
              </a:rPr>
              <a:t>本地帐户</a:t>
            </a: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6825</TotalTime>
  <Words>3327</Words>
  <Application>Microsoft Office PowerPoint</Application>
  <PresentationFormat>全屏显示(4:3)</PresentationFormat>
  <Paragraphs>352</Paragraphs>
  <Slides>32</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PingFang SC</vt:lpstr>
      <vt:lpstr>黑体</vt:lpstr>
      <vt:lpstr>楷体_GB2312</vt:lpstr>
      <vt:lpstr>宋体</vt:lpstr>
      <vt:lpstr>微软雅黑</vt:lpstr>
      <vt:lpstr>微软雅黑</vt:lpstr>
      <vt:lpstr>Arial</vt:lpstr>
      <vt:lpstr>Arial Narrow</vt:lpstr>
      <vt:lpstr>Calibri</vt:lpstr>
      <vt:lpstr>Wingdings</vt:lpstr>
      <vt:lpstr>Office 主题​​</vt:lpstr>
      <vt:lpstr>PowerPoint 演示文稿</vt:lpstr>
      <vt:lpstr>PowerPoint 演示文稿</vt:lpstr>
      <vt:lpstr>1 实验目的</vt:lpstr>
      <vt:lpstr>1 实验目的</vt:lpstr>
      <vt:lpstr>2 实验原理</vt:lpstr>
      <vt:lpstr>Windows下工作组架构和域架构网络 </vt:lpstr>
      <vt:lpstr>2.2  实验原理</vt:lpstr>
      <vt:lpstr>PowerPoint 演示文稿</vt:lpstr>
      <vt:lpstr>PowerPoint 演示文稿</vt:lpstr>
      <vt:lpstr>PowerPoint 演示文稿</vt:lpstr>
      <vt:lpstr>PowerPoint 演示文稿</vt:lpstr>
      <vt:lpstr>PowerPoint 演示文稿</vt:lpstr>
      <vt:lpstr>3 实验步骤</vt:lpstr>
      <vt:lpstr>3 实验步骤</vt:lpstr>
      <vt:lpstr>3 实验步骤</vt:lpstr>
      <vt:lpstr>3 实验步骤</vt:lpstr>
      <vt:lpstr>3 实验步骤</vt:lpstr>
      <vt:lpstr>3 实验步骤</vt:lpstr>
      <vt:lpstr>3 实验步骤</vt:lpstr>
      <vt:lpstr>3 实验步骤</vt:lpstr>
      <vt:lpstr>3 实验步骤</vt:lpstr>
      <vt:lpstr>PowerPoint 演示文稿</vt:lpstr>
      <vt:lpstr>PowerPoint 演示文稿</vt:lpstr>
      <vt:lpstr>PowerPoint 演示文稿</vt:lpstr>
      <vt:lpstr>3 实验步骤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Rei</dc:creator>
  <cp:lastModifiedBy>zhen li</cp:lastModifiedBy>
  <cp:revision>45</cp:revision>
  <dcterms:created xsi:type="dcterms:W3CDTF">2005-03-15T10:04:38Z</dcterms:created>
  <dcterms:modified xsi:type="dcterms:W3CDTF">2021-03-22T04:17:13Z</dcterms:modified>
</cp:coreProperties>
</file>